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88" r:id="rId4"/>
    <p:sldId id="292" r:id="rId5"/>
    <p:sldId id="260" r:id="rId6"/>
    <p:sldId id="263" r:id="rId7"/>
    <p:sldId id="266" r:id="rId8"/>
    <p:sldId id="273" r:id="rId9"/>
    <p:sldId id="289" r:id="rId10"/>
    <p:sldId id="276" r:id="rId11"/>
    <p:sldId id="285" r:id="rId12"/>
    <p:sldId id="274" r:id="rId13"/>
    <p:sldId id="275" r:id="rId14"/>
    <p:sldId id="261" r:id="rId15"/>
    <p:sldId id="269" r:id="rId16"/>
    <p:sldId id="283"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410" autoAdjust="0"/>
  </p:normalViewPr>
  <p:slideViewPr>
    <p:cSldViewPr>
      <p:cViewPr>
        <p:scale>
          <a:sx n="66" d="100"/>
          <a:sy n="66" d="100"/>
        </p:scale>
        <p:origin x="-149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153881-88D2-445D-8D9E-CE0A2296B28E}"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69E09D4F-F0FE-45A6-B53B-120DA0F57C07}">
      <dgm:prSet phldrT="[Text]"/>
      <dgm:spPr>
        <a:solidFill>
          <a:srgbClr val="FFFF00"/>
        </a:solidFill>
      </dgm:spPr>
      <dgm:t>
        <a:bodyPr/>
        <a:lstStyle/>
        <a:p>
          <a:pPr algn="ctr"/>
          <a:r>
            <a:rPr lang="en-GB" dirty="0" smtClean="0"/>
            <a:t>Formative Assessment</a:t>
          </a:r>
          <a:endParaRPr lang="en-GB" dirty="0"/>
        </a:p>
      </dgm:t>
    </dgm:pt>
    <dgm:pt modelId="{6D7C157B-9DF1-4723-AA24-BE3BC9952339}" type="parTrans" cxnId="{750416FE-8ADC-48E9-8B17-ABA31F644670}">
      <dgm:prSet/>
      <dgm:spPr/>
      <dgm:t>
        <a:bodyPr/>
        <a:lstStyle/>
        <a:p>
          <a:endParaRPr lang="en-GB"/>
        </a:p>
      </dgm:t>
    </dgm:pt>
    <dgm:pt modelId="{62F0EAF3-4945-4A46-A4C1-238CDB0882D2}" type="sibTrans" cxnId="{750416FE-8ADC-48E9-8B17-ABA31F644670}">
      <dgm:prSet/>
      <dgm:spPr/>
      <dgm:t>
        <a:bodyPr/>
        <a:lstStyle/>
        <a:p>
          <a:endParaRPr lang="en-GB"/>
        </a:p>
      </dgm:t>
    </dgm:pt>
    <dgm:pt modelId="{757DCC7D-2B71-4C10-BB95-DE4A9862F3AD}">
      <dgm:prSet phldrT="[Text]"/>
      <dgm:spPr/>
      <dgm:t>
        <a:bodyPr/>
        <a:lstStyle/>
        <a:p>
          <a:endParaRPr lang="en-GB"/>
        </a:p>
      </dgm:t>
    </dgm:pt>
    <dgm:pt modelId="{EFBBA1AB-3014-4384-913D-995CE9E81B68}" type="parTrans" cxnId="{B47B50FF-F039-4889-B67B-987F88AA4EA8}">
      <dgm:prSet/>
      <dgm:spPr/>
      <dgm:t>
        <a:bodyPr/>
        <a:lstStyle/>
        <a:p>
          <a:endParaRPr lang="en-GB"/>
        </a:p>
      </dgm:t>
    </dgm:pt>
    <dgm:pt modelId="{8CDD8FB2-C721-4870-B9C8-4F13D0F53A1C}" type="sibTrans" cxnId="{B47B50FF-F039-4889-B67B-987F88AA4EA8}">
      <dgm:prSet/>
      <dgm:spPr/>
      <dgm:t>
        <a:bodyPr/>
        <a:lstStyle/>
        <a:p>
          <a:endParaRPr lang="en-GB"/>
        </a:p>
      </dgm:t>
    </dgm:pt>
    <dgm:pt modelId="{AC813810-CCDB-4186-8D81-78393B97AB63}">
      <dgm:prSet phldrT="[Text]"/>
      <dgm:spPr/>
      <dgm:t>
        <a:bodyPr/>
        <a:lstStyle/>
        <a:p>
          <a:endParaRPr lang="en-GB" dirty="0"/>
        </a:p>
      </dgm:t>
    </dgm:pt>
    <dgm:pt modelId="{FCB15A25-D931-4FAE-945B-D211139C9861}" type="parTrans" cxnId="{CD4788CC-CB2B-4322-B8FF-33BFDE33C925}">
      <dgm:prSet/>
      <dgm:spPr/>
      <dgm:t>
        <a:bodyPr/>
        <a:lstStyle/>
        <a:p>
          <a:endParaRPr lang="en-GB"/>
        </a:p>
      </dgm:t>
    </dgm:pt>
    <dgm:pt modelId="{FE73BD3D-C1B0-4466-8DBC-59A7899F5FBE}" type="sibTrans" cxnId="{CD4788CC-CB2B-4322-B8FF-33BFDE33C925}">
      <dgm:prSet/>
      <dgm:spPr/>
      <dgm:t>
        <a:bodyPr/>
        <a:lstStyle/>
        <a:p>
          <a:endParaRPr lang="en-GB"/>
        </a:p>
      </dgm:t>
    </dgm:pt>
    <dgm:pt modelId="{76E46791-4992-488B-9BF4-07497A1A1C3E}">
      <dgm:prSet phldrT="[Text]"/>
      <dgm:spPr>
        <a:solidFill>
          <a:srgbClr val="FF0000"/>
        </a:solidFill>
      </dgm:spPr>
      <dgm:t>
        <a:bodyPr/>
        <a:lstStyle/>
        <a:p>
          <a:pPr algn="ctr"/>
          <a:r>
            <a:rPr lang="en-GB" dirty="0" smtClean="0"/>
            <a:t>Summative Assessment</a:t>
          </a:r>
          <a:endParaRPr lang="en-GB" dirty="0"/>
        </a:p>
      </dgm:t>
    </dgm:pt>
    <dgm:pt modelId="{792F8D4D-1B63-441A-AC08-14D365738BFF}" type="parTrans" cxnId="{D9B61345-DA50-4C8E-8C55-7D4BB0ADCA00}">
      <dgm:prSet/>
      <dgm:spPr/>
      <dgm:t>
        <a:bodyPr/>
        <a:lstStyle/>
        <a:p>
          <a:endParaRPr lang="en-GB"/>
        </a:p>
      </dgm:t>
    </dgm:pt>
    <dgm:pt modelId="{B348A45E-5BAC-406E-844C-13CD4CEBFB22}" type="sibTrans" cxnId="{D9B61345-DA50-4C8E-8C55-7D4BB0ADCA00}">
      <dgm:prSet/>
      <dgm:spPr/>
      <dgm:t>
        <a:bodyPr/>
        <a:lstStyle/>
        <a:p>
          <a:endParaRPr lang="en-GB"/>
        </a:p>
      </dgm:t>
    </dgm:pt>
    <dgm:pt modelId="{43AA2A2D-DAD8-43B0-8994-EAF8892C3E80}" type="pres">
      <dgm:prSet presAssocID="{A8153881-88D2-445D-8D9E-CE0A2296B28E}" presName="Name0" presStyleCnt="0">
        <dgm:presLayoutVars>
          <dgm:chMax val="2"/>
          <dgm:chPref val="2"/>
          <dgm:animLvl val="lvl"/>
        </dgm:presLayoutVars>
      </dgm:prSet>
      <dgm:spPr/>
      <dgm:t>
        <a:bodyPr/>
        <a:lstStyle/>
        <a:p>
          <a:endParaRPr lang="en-GB"/>
        </a:p>
      </dgm:t>
    </dgm:pt>
    <dgm:pt modelId="{171BA65C-F0E9-4C83-A44F-917F0B5A5BF0}" type="pres">
      <dgm:prSet presAssocID="{A8153881-88D2-445D-8D9E-CE0A2296B28E}" presName="LeftText" presStyleLbl="revTx" presStyleIdx="0" presStyleCnt="0">
        <dgm:presLayoutVars>
          <dgm:bulletEnabled val="1"/>
        </dgm:presLayoutVars>
      </dgm:prSet>
      <dgm:spPr/>
      <dgm:t>
        <a:bodyPr/>
        <a:lstStyle/>
        <a:p>
          <a:endParaRPr lang="en-GB"/>
        </a:p>
      </dgm:t>
    </dgm:pt>
    <dgm:pt modelId="{45D1726D-283F-4C87-8933-89267C7EEAE5}" type="pres">
      <dgm:prSet presAssocID="{A8153881-88D2-445D-8D9E-CE0A2296B28E}" presName="LeftNode" presStyleLbl="bgImgPlace1" presStyleIdx="0" presStyleCnt="2" custScaleX="220181" custScaleY="124554" custLinFactNeighborX="-74105" custLinFactNeighborY="3100">
        <dgm:presLayoutVars>
          <dgm:chMax val="2"/>
          <dgm:chPref val="2"/>
        </dgm:presLayoutVars>
      </dgm:prSet>
      <dgm:spPr/>
      <dgm:t>
        <a:bodyPr/>
        <a:lstStyle/>
        <a:p>
          <a:endParaRPr lang="en-GB"/>
        </a:p>
      </dgm:t>
    </dgm:pt>
    <dgm:pt modelId="{3DB2599F-B387-451C-A69E-BAAA4A5C9366}" type="pres">
      <dgm:prSet presAssocID="{A8153881-88D2-445D-8D9E-CE0A2296B28E}" presName="RightText" presStyleLbl="revTx" presStyleIdx="0" presStyleCnt="0">
        <dgm:presLayoutVars>
          <dgm:bulletEnabled val="1"/>
        </dgm:presLayoutVars>
      </dgm:prSet>
      <dgm:spPr/>
      <dgm:t>
        <a:bodyPr/>
        <a:lstStyle/>
        <a:p>
          <a:endParaRPr lang="en-GB"/>
        </a:p>
      </dgm:t>
    </dgm:pt>
    <dgm:pt modelId="{F5F9D059-A0F5-4132-BF81-50265BBFC9D7}" type="pres">
      <dgm:prSet presAssocID="{A8153881-88D2-445D-8D9E-CE0A2296B28E}" presName="RightNode" presStyleLbl="bgImgPlace1" presStyleIdx="1" presStyleCnt="2" custScaleX="218044" custScaleY="124554" custLinFactNeighborX="25775" custLinFactNeighborY="3100">
        <dgm:presLayoutVars>
          <dgm:chMax val="0"/>
          <dgm:chPref val="0"/>
        </dgm:presLayoutVars>
      </dgm:prSet>
      <dgm:spPr/>
      <dgm:t>
        <a:bodyPr/>
        <a:lstStyle/>
        <a:p>
          <a:endParaRPr lang="en-GB"/>
        </a:p>
      </dgm:t>
    </dgm:pt>
    <dgm:pt modelId="{F7B6108F-677B-4C7E-82A0-6061B4E983A0}" type="pres">
      <dgm:prSet presAssocID="{A8153881-88D2-445D-8D9E-CE0A2296B28E}" presName="TopArrow" presStyleLbl="node1" presStyleIdx="0" presStyleCnt="2"/>
      <dgm:spPr>
        <a:solidFill>
          <a:schemeClr val="tx1"/>
        </a:solidFill>
      </dgm:spPr>
    </dgm:pt>
    <dgm:pt modelId="{AB2FD7EC-8837-45D5-988E-52B2C75AEAD4}" type="pres">
      <dgm:prSet presAssocID="{A8153881-88D2-445D-8D9E-CE0A2296B28E}" presName="BottomArrow" presStyleLbl="node1" presStyleIdx="1" presStyleCnt="2"/>
      <dgm:spPr>
        <a:solidFill>
          <a:schemeClr val="tx1"/>
        </a:solidFill>
      </dgm:spPr>
    </dgm:pt>
  </dgm:ptLst>
  <dgm:cxnLst>
    <dgm:cxn modelId="{750416FE-8ADC-48E9-8B17-ABA31F644670}" srcId="{A8153881-88D2-445D-8D9E-CE0A2296B28E}" destId="{69E09D4F-F0FE-45A6-B53B-120DA0F57C07}" srcOrd="0" destOrd="0" parTransId="{6D7C157B-9DF1-4723-AA24-BE3BC9952339}" sibTransId="{62F0EAF3-4945-4A46-A4C1-238CDB0882D2}"/>
    <dgm:cxn modelId="{B47B50FF-F039-4889-B67B-987F88AA4EA8}" srcId="{A8153881-88D2-445D-8D9E-CE0A2296B28E}" destId="{757DCC7D-2B71-4C10-BB95-DE4A9862F3AD}" srcOrd="2" destOrd="0" parTransId="{EFBBA1AB-3014-4384-913D-995CE9E81B68}" sibTransId="{8CDD8FB2-C721-4870-B9C8-4F13D0F53A1C}"/>
    <dgm:cxn modelId="{CD4788CC-CB2B-4322-B8FF-33BFDE33C925}" srcId="{A8153881-88D2-445D-8D9E-CE0A2296B28E}" destId="{AC813810-CCDB-4186-8D81-78393B97AB63}" srcOrd="3" destOrd="0" parTransId="{FCB15A25-D931-4FAE-945B-D211139C9861}" sibTransId="{FE73BD3D-C1B0-4466-8DBC-59A7899F5FBE}"/>
    <dgm:cxn modelId="{7DB8DD81-AE9E-4F16-A3B5-CD162CA0964D}" type="presOf" srcId="{A8153881-88D2-445D-8D9E-CE0A2296B28E}" destId="{43AA2A2D-DAD8-43B0-8994-EAF8892C3E80}" srcOrd="0" destOrd="0" presId="urn:microsoft.com/office/officeart/2009/layout/ReverseList"/>
    <dgm:cxn modelId="{B4F33BE2-A072-4AAB-9278-1C7AD5C0B044}" type="presOf" srcId="{76E46791-4992-488B-9BF4-07497A1A1C3E}" destId="{3DB2599F-B387-451C-A69E-BAAA4A5C9366}" srcOrd="0" destOrd="0" presId="urn:microsoft.com/office/officeart/2009/layout/ReverseList"/>
    <dgm:cxn modelId="{05BFF771-407A-41B3-A1BF-CEFEBD91EC1C}" type="presOf" srcId="{69E09D4F-F0FE-45A6-B53B-120DA0F57C07}" destId="{45D1726D-283F-4C87-8933-89267C7EEAE5}" srcOrd="1" destOrd="0" presId="urn:microsoft.com/office/officeart/2009/layout/ReverseList"/>
    <dgm:cxn modelId="{0A8E4370-D14B-4F99-8E9D-4BDAFC8D2805}" type="presOf" srcId="{76E46791-4992-488B-9BF4-07497A1A1C3E}" destId="{F5F9D059-A0F5-4132-BF81-50265BBFC9D7}" srcOrd="1" destOrd="0" presId="urn:microsoft.com/office/officeart/2009/layout/ReverseList"/>
    <dgm:cxn modelId="{D9B61345-DA50-4C8E-8C55-7D4BB0ADCA00}" srcId="{A8153881-88D2-445D-8D9E-CE0A2296B28E}" destId="{76E46791-4992-488B-9BF4-07497A1A1C3E}" srcOrd="1" destOrd="0" parTransId="{792F8D4D-1B63-441A-AC08-14D365738BFF}" sibTransId="{B348A45E-5BAC-406E-844C-13CD4CEBFB22}"/>
    <dgm:cxn modelId="{F7214C5B-7BDA-4440-A6EC-EF8660167A31}" type="presOf" srcId="{69E09D4F-F0FE-45A6-B53B-120DA0F57C07}" destId="{171BA65C-F0E9-4C83-A44F-917F0B5A5BF0}" srcOrd="0" destOrd="0" presId="urn:microsoft.com/office/officeart/2009/layout/ReverseList"/>
    <dgm:cxn modelId="{3F8887A0-5456-4372-961E-F0F59B022D22}" type="presParOf" srcId="{43AA2A2D-DAD8-43B0-8994-EAF8892C3E80}" destId="{171BA65C-F0E9-4C83-A44F-917F0B5A5BF0}" srcOrd="0" destOrd="0" presId="urn:microsoft.com/office/officeart/2009/layout/ReverseList"/>
    <dgm:cxn modelId="{0E19FDF4-7665-4ADC-9457-15EEB5B815DC}" type="presParOf" srcId="{43AA2A2D-DAD8-43B0-8994-EAF8892C3E80}" destId="{45D1726D-283F-4C87-8933-89267C7EEAE5}" srcOrd="1" destOrd="0" presId="urn:microsoft.com/office/officeart/2009/layout/ReverseList"/>
    <dgm:cxn modelId="{8D171EF5-5A66-4B4B-ABD3-1C64EF0530B0}" type="presParOf" srcId="{43AA2A2D-DAD8-43B0-8994-EAF8892C3E80}" destId="{3DB2599F-B387-451C-A69E-BAAA4A5C9366}" srcOrd="2" destOrd="0" presId="urn:microsoft.com/office/officeart/2009/layout/ReverseList"/>
    <dgm:cxn modelId="{3676AAF3-0E10-4166-ADBE-88CFE3686762}" type="presParOf" srcId="{43AA2A2D-DAD8-43B0-8994-EAF8892C3E80}" destId="{F5F9D059-A0F5-4132-BF81-50265BBFC9D7}" srcOrd="3" destOrd="0" presId="urn:microsoft.com/office/officeart/2009/layout/ReverseList"/>
    <dgm:cxn modelId="{683B90AE-C09E-4C17-8FFC-21B49D061D4C}" type="presParOf" srcId="{43AA2A2D-DAD8-43B0-8994-EAF8892C3E80}" destId="{F7B6108F-677B-4C7E-82A0-6061B4E983A0}" srcOrd="4" destOrd="0" presId="urn:microsoft.com/office/officeart/2009/layout/ReverseList"/>
    <dgm:cxn modelId="{ADEE5A35-5D8D-4845-B939-7B86FACA1452}" type="presParOf" srcId="{43AA2A2D-DAD8-43B0-8994-EAF8892C3E80}" destId="{AB2FD7EC-8837-45D5-988E-52B2C75AEAD4}"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1726D-283F-4C87-8933-89267C7EEAE5}">
      <dsp:nvSpPr>
        <dsp:cNvPr id="0" name=""/>
        <dsp:cNvSpPr/>
      </dsp:nvSpPr>
      <dsp:spPr>
        <a:xfrm rot="16200000">
          <a:off x="512162" y="315921"/>
          <a:ext cx="2892600" cy="3124835"/>
        </a:xfrm>
        <a:prstGeom prst="round2SameRect">
          <a:avLst>
            <a:gd name="adj1" fmla="val 16670"/>
            <a:gd name="adj2" fmla="val 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254000" rIns="228600" bIns="254000" numCol="1" spcCol="1270" anchor="t" anchorCtr="0">
          <a:noAutofit/>
        </a:bodyPr>
        <a:lstStyle/>
        <a:p>
          <a:pPr lvl="0" algn="ctr" defTabSz="1778000">
            <a:lnSpc>
              <a:spcPct val="90000"/>
            </a:lnSpc>
            <a:spcBef>
              <a:spcPct val="0"/>
            </a:spcBef>
            <a:spcAft>
              <a:spcPct val="35000"/>
            </a:spcAft>
          </a:pPr>
          <a:r>
            <a:rPr lang="en-GB" sz="4000" kern="1200" dirty="0" smtClean="0"/>
            <a:t>Formative Assessment</a:t>
          </a:r>
          <a:endParaRPr lang="en-GB" sz="4000" kern="1200" dirty="0"/>
        </a:p>
      </dsp:txBody>
      <dsp:txXfrm rot="5400000">
        <a:off x="537276" y="573269"/>
        <a:ext cx="2983604" cy="2610138"/>
      </dsp:txXfrm>
    </dsp:sp>
    <dsp:sp modelId="{F5F9D059-A0F5-4132-BF81-50265BBFC9D7}">
      <dsp:nvSpPr>
        <dsp:cNvPr id="0" name=""/>
        <dsp:cNvSpPr/>
      </dsp:nvSpPr>
      <dsp:spPr>
        <a:xfrm rot="5400000">
          <a:off x="3413327" y="331085"/>
          <a:ext cx="2892600" cy="3094507"/>
        </a:xfrm>
        <a:prstGeom prst="round2SameRect">
          <a:avLst>
            <a:gd name="adj1" fmla="val 16670"/>
            <a:gd name="adj2" fmla="val 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54000" rIns="152400" bIns="254000" numCol="1" spcCol="1270" anchor="t" anchorCtr="0">
          <a:noAutofit/>
        </a:bodyPr>
        <a:lstStyle/>
        <a:p>
          <a:pPr lvl="0" algn="ctr" defTabSz="1778000">
            <a:lnSpc>
              <a:spcPct val="90000"/>
            </a:lnSpc>
            <a:spcBef>
              <a:spcPct val="0"/>
            </a:spcBef>
            <a:spcAft>
              <a:spcPct val="35000"/>
            </a:spcAft>
          </a:pPr>
          <a:r>
            <a:rPr lang="en-GB" sz="4000" kern="1200" dirty="0" smtClean="0"/>
            <a:t>Summative Assessment</a:t>
          </a:r>
          <a:endParaRPr lang="en-GB" sz="4000" kern="1200" dirty="0"/>
        </a:p>
      </dsp:txBody>
      <dsp:txXfrm rot="-5400000">
        <a:off x="3312374" y="573270"/>
        <a:ext cx="2953276" cy="2610138"/>
      </dsp:txXfrm>
    </dsp:sp>
    <dsp:sp modelId="{F7B6108F-677B-4C7E-82A0-6061B4E983A0}">
      <dsp:nvSpPr>
        <dsp:cNvPr id="0" name=""/>
        <dsp:cNvSpPr/>
      </dsp:nvSpPr>
      <dsp:spPr>
        <a:xfrm>
          <a:off x="3010024" y="0"/>
          <a:ext cx="1483656" cy="1483583"/>
        </a:xfrm>
        <a:prstGeom prst="circularArrow">
          <a:avLst>
            <a:gd name="adj1" fmla="val 12500"/>
            <a:gd name="adj2" fmla="val 1142322"/>
            <a:gd name="adj3" fmla="val 20457678"/>
            <a:gd name="adj4" fmla="val 10800000"/>
            <a:gd name="adj5" fmla="val 125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FD7EC-8837-45D5-988E-52B2C75AEAD4}">
      <dsp:nvSpPr>
        <dsp:cNvPr id="0" name=""/>
        <dsp:cNvSpPr/>
      </dsp:nvSpPr>
      <dsp:spPr>
        <a:xfrm rot="10800000">
          <a:off x="3010024" y="2128746"/>
          <a:ext cx="1483656" cy="1483583"/>
        </a:xfrm>
        <a:prstGeom prst="circularArrow">
          <a:avLst>
            <a:gd name="adj1" fmla="val 12500"/>
            <a:gd name="adj2" fmla="val 1142322"/>
            <a:gd name="adj3" fmla="val 20457678"/>
            <a:gd name="adj4" fmla="val 10800000"/>
            <a:gd name="adj5" fmla="val 125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66204-672A-402E-981A-6C405CBA0840}" type="datetimeFigureOut">
              <a:rPr lang="en-GB" smtClean="0"/>
              <a:t>28/04/2017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2960A-CDCD-4F05-9C1B-FCCBC73E0348}" type="slidenum">
              <a:rPr lang="en-GB" smtClean="0"/>
              <a:t>‹#›</a:t>
            </a:fld>
            <a:endParaRPr lang="en-GB" dirty="0"/>
          </a:p>
        </p:txBody>
      </p:sp>
    </p:spTree>
    <p:extLst>
      <p:ext uri="{BB962C8B-B14F-4D97-AF65-F5344CB8AC3E}">
        <p14:creationId xmlns:p14="http://schemas.microsoft.com/office/powerpoint/2010/main" val="37997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Because this is a new assessment system all</a:t>
            </a:r>
            <a:r>
              <a:rPr lang="en-GB" baseline="0" dirty="0" smtClean="0"/>
              <a:t> Primary schools have been able to create their own assessment system so it’s really important that we meet regularly to ensure our judgements are in line.  Government has just released some exemplification material for Year 2 and Year 6 teachers to use when Teacher Assessing.  Although it is only one piece of evidence, would you say this pupil was ‘working toward’ ,‘working at’ or ‘working at greater depth’?</a:t>
            </a:r>
            <a:endParaRPr lang="en-GB" dirty="0"/>
          </a:p>
        </p:txBody>
      </p:sp>
      <p:sp>
        <p:nvSpPr>
          <p:cNvPr id="4" name="Slide Number Placeholder 3"/>
          <p:cNvSpPr>
            <a:spLocks noGrp="1"/>
          </p:cNvSpPr>
          <p:nvPr>
            <p:ph type="sldNum" sz="quarter" idx="10"/>
          </p:nvPr>
        </p:nvSpPr>
        <p:spPr/>
        <p:txBody>
          <a:bodyPr/>
          <a:lstStyle/>
          <a:p>
            <a:fld id="{CFF2960A-CDCD-4F05-9C1B-FCCBC73E0348}" type="slidenum">
              <a:rPr lang="en-GB" smtClean="0"/>
              <a:t>14</a:t>
            </a:fld>
            <a:endParaRPr lang="en-GB" dirty="0"/>
          </a:p>
        </p:txBody>
      </p:sp>
    </p:spTree>
    <p:extLst>
      <p:ext uri="{BB962C8B-B14F-4D97-AF65-F5344CB8AC3E}">
        <p14:creationId xmlns:p14="http://schemas.microsoft.com/office/powerpoint/2010/main" val="253685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167280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90330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190211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140323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123914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5654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137040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326261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330147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385176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D90F7-AC68-4E55-AF80-41CC3168A27D}" type="datetimeFigureOut">
              <a:rPr lang="en-GB" smtClean="0"/>
              <a:t>28/04/2017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29CE171-57F5-4CB5-81BC-6DE6455B5A12}" type="slidenum">
              <a:rPr lang="en-GB" smtClean="0"/>
              <a:t>‹#›</a:t>
            </a:fld>
            <a:endParaRPr lang="en-GB" dirty="0"/>
          </a:p>
        </p:txBody>
      </p:sp>
    </p:spTree>
    <p:extLst>
      <p:ext uri="{BB962C8B-B14F-4D97-AF65-F5344CB8AC3E}">
        <p14:creationId xmlns:p14="http://schemas.microsoft.com/office/powerpoint/2010/main" val="384397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38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D90F7-AC68-4E55-AF80-41CC3168A27D}" type="datetimeFigureOut">
              <a:rPr lang="en-GB" smtClean="0"/>
              <a:t>28/04/2017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CE171-57F5-4CB5-81BC-6DE6455B5A12}" type="slidenum">
              <a:rPr lang="en-GB" smtClean="0"/>
              <a:t>‹#›</a:t>
            </a:fld>
            <a:endParaRPr lang="en-GB" dirty="0"/>
          </a:p>
        </p:txBody>
      </p:sp>
    </p:spTree>
    <p:extLst>
      <p:ext uri="{BB962C8B-B14F-4D97-AF65-F5344CB8AC3E}">
        <p14:creationId xmlns:p14="http://schemas.microsoft.com/office/powerpoint/2010/main" val="390169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file:///C:\Users\sarahamran.DHS\Assessment%20iMovie%20001.mov" TargetMode="External"/><Relationship Id="rId5" Type="http://schemas.openxmlformats.org/officeDocument/2006/relationships/image" Target="../media/image17.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AlaN-KH1Pcg" TargetMode="Externa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7992"/>
            <a:ext cx="7793214" cy="2601048"/>
          </a:xfrm>
        </p:spPr>
        <p:txBody>
          <a:bodyPr>
            <a:normAutofit/>
          </a:bodyPr>
          <a:lstStyle/>
          <a:p>
            <a:r>
              <a:rPr lang="en-GB" sz="3600" dirty="0" smtClean="0"/>
              <a:t>Parent Forum Workshop  March 2017</a:t>
            </a:r>
            <a:r>
              <a:rPr lang="en-GB" sz="6000" b="1" dirty="0" smtClean="0"/>
              <a:t/>
            </a:r>
            <a:br>
              <a:rPr lang="en-GB" sz="6000" b="1" dirty="0" smtClean="0"/>
            </a:br>
            <a:r>
              <a:rPr lang="en-GB" sz="6000" b="1" dirty="0" smtClean="0"/>
              <a:t>Age Related Expectations</a:t>
            </a:r>
            <a:endParaRPr lang="en-GB" sz="6000" b="1" dirty="0"/>
          </a:p>
        </p:txBody>
      </p:sp>
      <p:sp>
        <p:nvSpPr>
          <p:cNvPr id="3" name="Subtitle 2"/>
          <p:cNvSpPr>
            <a:spLocks noGrp="1"/>
          </p:cNvSpPr>
          <p:nvPr>
            <p:ph type="subTitle" idx="1"/>
          </p:nvPr>
        </p:nvSpPr>
        <p:spPr/>
        <p:txBody>
          <a:bodyPr/>
          <a:lstStyle/>
          <a:p>
            <a:r>
              <a:rPr lang="en-GB" dirty="0" smtClean="0">
                <a:solidFill>
                  <a:schemeClr val="tx1"/>
                </a:solidFill>
              </a:rPr>
              <a:t>By</a:t>
            </a:r>
          </a:p>
          <a:p>
            <a:r>
              <a:rPr lang="en-GB" dirty="0" smtClean="0">
                <a:solidFill>
                  <a:schemeClr val="tx1"/>
                </a:solidFill>
              </a:rPr>
              <a:t>Sarah Amran</a:t>
            </a:r>
            <a:endParaRPr lang="en-GB"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804116" cy="158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18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936104"/>
          </a:xfrm>
        </p:spPr>
        <p:txBody>
          <a:bodyPr>
            <a:normAutofit/>
          </a:bodyPr>
          <a:lstStyle/>
          <a:p>
            <a:r>
              <a:rPr lang="en-GB" sz="5400" b="1" dirty="0" smtClean="0"/>
              <a:t>Summative assessments</a:t>
            </a:r>
            <a:endParaRPr lang="en-GB" sz="5400" b="1" dirty="0"/>
          </a:p>
        </p:txBody>
      </p:sp>
      <p:sp>
        <p:nvSpPr>
          <p:cNvPr id="3" name="Subtitle 2"/>
          <p:cNvSpPr>
            <a:spLocks noGrp="1"/>
          </p:cNvSpPr>
          <p:nvPr>
            <p:ph type="subTitle" idx="1"/>
          </p:nvPr>
        </p:nvSpPr>
        <p:spPr>
          <a:xfrm>
            <a:off x="1371600" y="1844824"/>
            <a:ext cx="7376864" cy="3456384"/>
          </a:xfrm>
        </p:spPr>
        <p:txBody>
          <a:bodyPr>
            <a:normAutofit/>
          </a:bodyPr>
          <a:lstStyle/>
          <a:p>
            <a:pPr marL="457200" indent="-457200" algn="l">
              <a:buFont typeface="Arial" panose="020B0604020202020204" pitchFamily="34" charset="0"/>
              <a:buChar char="•"/>
            </a:pPr>
            <a:r>
              <a:rPr lang="en-GB" sz="2800" dirty="0" smtClean="0">
                <a:solidFill>
                  <a:schemeClr val="tx1"/>
                </a:solidFill>
              </a:rPr>
              <a:t>Hot and cold tasks – Writing Assessment</a:t>
            </a:r>
          </a:p>
          <a:p>
            <a:pPr marL="457200" indent="-457200" algn="l">
              <a:buFont typeface="Arial" panose="020B0604020202020204" pitchFamily="34" charset="0"/>
              <a:buChar char="•"/>
            </a:pPr>
            <a:r>
              <a:rPr lang="en-GB" sz="2800" dirty="0" smtClean="0">
                <a:solidFill>
                  <a:schemeClr val="tx1"/>
                </a:solidFill>
              </a:rPr>
              <a:t>Pre and post tests, e.g. Maths Mastery Unit tests</a:t>
            </a:r>
          </a:p>
          <a:p>
            <a:pPr marL="457200" indent="-457200" algn="l">
              <a:buFont typeface="Arial" panose="020B0604020202020204" pitchFamily="34" charset="0"/>
              <a:buChar char="•"/>
            </a:pPr>
            <a:r>
              <a:rPr lang="en-GB" sz="2800" dirty="0" smtClean="0">
                <a:solidFill>
                  <a:schemeClr val="tx1"/>
                </a:solidFill>
              </a:rPr>
              <a:t>SATs revision, CPG Tests</a:t>
            </a:r>
          </a:p>
          <a:p>
            <a:pPr marL="457200" indent="-457200" algn="l">
              <a:buFont typeface="Arial" panose="020B0604020202020204" pitchFamily="34" charset="0"/>
              <a:buChar char="•"/>
            </a:pPr>
            <a:r>
              <a:rPr lang="en-GB" sz="2800" dirty="0" smtClean="0">
                <a:solidFill>
                  <a:schemeClr val="tx1"/>
                </a:solidFill>
              </a:rPr>
              <a:t>Half termly tests, e.g. Maths PUMA,  Rising Stars Reading Comprehension, GPS</a:t>
            </a:r>
          </a:p>
          <a:p>
            <a:pPr marL="457200" indent="-457200" algn="l">
              <a:buFont typeface="Arial" panose="020B0604020202020204" pitchFamily="34" charset="0"/>
              <a:buChar char="•"/>
            </a:pPr>
            <a:r>
              <a:rPr lang="en-GB" sz="2800" dirty="0" smtClean="0">
                <a:solidFill>
                  <a:schemeClr val="tx1"/>
                </a:solidFill>
              </a:rPr>
              <a:t>Target Tracker TA and raw scores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4236" y="260648"/>
            <a:ext cx="1029423" cy="9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6194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79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302" y="3573016"/>
            <a:ext cx="7772400" cy="99442"/>
          </a:xfrm>
        </p:spPr>
        <p:txBody>
          <a:bodyPr>
            <a:normAutofit fontScale="90000"/>
          </a:bodyPr>
          <a:lstStyle/>
          <a:p>
            <a:r>
              <a:rPr lang="en-GB" sz="1100" dirty="0" smtClean="0"/>
              <a:t/>
            </a:r>
            <a:br>
              <a:rPr lang="en-GB" sz="1100" dirty="0" smtClean="0"/>
            </a:br>
            <a:r>
              <a:rPr lang="en-GB" sz="1100" dirty="0"/>
              <a:t/>
            </a:r>
            <a:br>
              <a:rPr lang="en-GB" sz="1100" dirty="0"/>
            </a:br>
            <a:r>
              <a:rPr lang="en-GB" sz="1100" dirty="0" smtClean="0"/>
              <a:t/>
            </a:r>
            <a:br>
              <a:rPr lang="en-GB" sz="1100" dirty="0" smtClean="0"/>
            </a:br>
            <a:r>
              <a:rPr lang="en-GB" sz="1100" dirty="0"/>
              <a:t/>
            </a:r>
            <a:br>
              <a:rPr lang="en-GB" sz="1100" dirty="0"/>
            </a:br>
            <a:r>
              <a:rPr lang="en-GB" sz="1100" dirty="0" smtClean="0"/>
              <a:t>(Source: kieranearley.co.uk)</a:t>
            </a:r>
            <a:r>
              <a:rPr lang="en-GB" dirty="0" smtClean="0"/>
              <a:t> </a:t>
            </a:r>
            <a:r>
              <a:rPr lang="en-GB" dirty="0"/>
              <a:t/>
            </a:r>
            <a:br>
              <a:rPr lang="en-GB" dirty="0"/>
            </a:br>
            <a:endParaRPr lang="en-GB" dirty="0"/>
          </a:p>
        </p:txBody>
      </p:sp>
      <p:sp>
        <p:nvSpPr>
          <p:cNvPr id="3" name="Subtitle 2"/>
          <p:cNvSpPr>
            <a:spLocks noGrp="1"/>
          </p:cNvSpPr>
          <p:nvPr>
            <p:ph type="subTitle" idx="1"/>
          </p:nvPr>
        </p:nvSpPr>
        <p:spPr/>
        <p:txBody>
          <a:bodyPr>
            <a:normAutofit fontScale="70000" lnSpcReduction="20000"/>
          </a:bodyPr>
          <a:lstStyle/>
          <a:p>
            <a:r>
              <a:rPr lang="en-GB" b="1" dirty="0" smtClean="0">
                <a:solidFill>
                  <a:schemeClr val="tx1"/>
                </a:solidFill>
              </a:rPr>
              <a:t>Summative tests </a:t>
            </a:r>
            <a:r>
              <a:rPr lang="en-GB" dirty="0" smtClean="0">
                <a:solidFill>
                  <a:schemeClr val="tx1"/>
                </a:solidFill>
              </a:rPr>
              <a:t>are only used to… </a:t>
            </a:r>
          </a:p>
          <a:p>
            <a:pPr marL="457200" indent="-457200" algn="l">
              <a:buFont typeface="Arial" charset="0"/>
              <a:buChar char="•"/>
            </a:pPr>
            <a:r>
              <a:rPr lang="en-GB" dirty="0" smtClean="0">
                <a:solidFill>
                  <a:schemeClr val="tx1"/>
                </a:solidFill>
              </a:rPr>
              <a:t>support a teacher’s assessment</a:t>
            </a:r>
          </a:p>
          <a:p>
            <a:pPr marL="457200" indent="-457200" algn="l">
              <a:buFont typeface="Arial" charset="0"/>
              <a:buChar char="•"/>
            </a:pPr>
            <a:r>
              <a:rPr lang="en-GB" dirty="0">
                <a:solidFill>
                  <a:schemeClr val="tx1"/>
                </a:solidFill>
              </a:rPr>
              <a:t>e</a:t>
            </a:r>
            <a:r>
              <a:rPr lang="en-GB" dirty="0" smtClean="0">
                <a:solidFill>
                  <a:schemeClr val="tx1"/>
                </a:solidFill>
              </a:rPr>
              <a:t>xpose pupils to test formats</a:t>
            </a:r>
          </a:p>
          <a:p>
            <a:pPr marL="457200" indent="-457200" algn="l">
              <a:buFont typeface="Arial" charset="0"/>
              <a:buChar char="•"/>
            </a:pPr>
            <a:r>
              <a:rPr lang="en-GB" dirty="0">
                <a:solidFill>
                  <a:schemeClr val="tx1"/>
                </a:solidFill>
              </a:rPr>
              <a:t>i</a:t>
            </a:r>
            <a:r>
              <a:rPr lang="en-GB" dirty="0" smtClean="0">
                <a:solidFill>
                  <a:schemeClr val="tx1"/>
                </a:solidFill>
              </a:rPr>
              <a:t>dentify gaps/strengths in knowledge</a:t>
            </a:r>
          </a:p>
          <a:p>
            <a:pPr marL="457200" indent="-457200" algn="l">
              <a:buFont typeface="Arial" charset="0"/>
              <a:buChar char="•"/>
            </a:pPr>
            <a:r>
              <a:rPr lang="en-GB" dirty="0">
                <a:solidFill>
                  <a:schemeClr val="tx1"/>
                </a:solidFill>
              </a:rPr>
              <a:t>t</a:t>
            </a:r>
            <a:r>
              <a:rPr lang="en-GB" dirty="0" smtClean="0">
                <a:solidFill>
                  <a:schemeClr val="tx1"/>
                </a:solidFill>
              </a:rPr>
              <a:t>rack progress against prior attainment groups</a:t>
            </a:r>
          </a:p>
          <a:p>
            <a:pPr marL="457200" indent="-457200" algn="l">
              <a:buFont typeface="Arial" charset="0"/>
              <a:buChar char="•"/>
            </a:pPr>
            <a:endParaRPr lang="en-GB" dirty="0" smtClean="0">
              <a:solidFill>
                <a:schemeClr val="tx1"/>
              </a:solidFill>
            </a:endParaRPr>
          </a:p>
          <a:p>
            <a:pPr marL="457200" indent="-457200" algn="l">
              <a:buFont typeface="Arial" charset="0"/>
              <a:buChar char="•"/>
            </a:pPr>
            <a:endParaRPr lang="en-GB"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804116" cy="158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16" y="5517170"/>
            <a:ext cx="8712968" cy="13424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116632"/>
            <a:ext cx="460851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659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925" y="728700"/>
            <a:ext cx="7772400" cy="1440160"/>
          </a:xfrm>
        </p:spPr>
        <p:txBody>
          <a:bodyPr/>
          <a:lstStyle/>
          <a:p>
            <a:r>
              <a:rPr lang="en-GB" b="1" dirty="0" smtClean="0"/>
              <a:t>Summative Assessment on Target Tracker</a:t>
            </a:r>
            <a:endParaRPr lang="en-GB" b="1" dirty="0"/>
          </a:p>
        </p:txBody>
      </p:sp>
      <p:sp>
        <p:nvSpPr>
          <p:cNvPr id="3" name="Subtitle 2"/>
          <p:cNvSpPr>
            <a:spLocks noGrp="1"/>
          </p:cNvSpPr>
          <p:nvPr>
            <p:ph type="subTitle" idx="1"/>
          </p:nvPr>
        </p:nvSpPr>
        <p:spPr>
          <a:xfrm>
            <a:off x="1371600" y="2492896"/>
            <a:ext cx="7107414" cy="2880320"/>
          </a:xfrm>
        </p:spPr>
        <p:txBody>
          <a:bodyPr>
            <a:normAutofit/>
          </a:bodyPr>
          <a:lstStyle/>
          <a:p>
            <a:pPr algn="l"/>
            <a:r>
              <a:rPr lang="en-GB" sz="4400" dirty="0" smtClean="0">
                <a:solidFill>
                  <a:schemeClr val="tx1"/>
                </a:solidFill>
              </a:rPr>
              <a:t>Every half term teachers make a summary judgement about the achievement of pupils in Reading, Writing and Maths </a:t>
            </a:r>
          </a:p>
          <a:p>
            <a:pPr algn="l"/>
            <a:endParaRPr lang="en-GB" dirty="0" smtClean="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6194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36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925" y="94060"/>
            <a:ext cx="7772400" cy="814660"/>
          </a:xfrm>
        </p:spPr>
        <p:txBody>
          <a:bodyPr/>
          <a:lstStyle/>
          <a:p>
            <a:r>
              <a:rPr lang="en-GB" dirty="0" smtClean="0"/>
              <a:t>Attainment Grades</a:t>
            </a:r>
            <a:endParaRPr lang="en-GB" dirty="0"/>
          </a:p>
        </p:txBody>
      </p:sp>
      <p:sp>
        <p:nvSpPr>
          <p:cNvPr id="3" name="Subtitle 2"/>
          <p:cNvSpPr>
            <a:spLocks noGrp="1"/>
          </p:cNvSpPr>
          <p:nvPr>
            <p:ph type="subTitle" idx="1"/>
          </p:nvPr>
        </p:nvSpPr>
        <p:spPr>
          <a:xfrm>
            <a:off x="1371600" y="2492896"/>
            <a:ext cx="6400800" cy="3145904"/>
          </a:xfrm>
        </p:spPr>
        <p:txBody>
          <a:bodyPr/>
          <a:lstStyle/>
          <a:p>
            <a:pPr marL="457200" indent="-457200" algn="l">
              <a:buFont typeface="Arial" panose="020B0604020202020204" pitchFamily="34" charset="0"/>
              <a:buChar char="•"/>
            </a:pPr>
            <a:endParaRPr lang="en-GB"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6194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582937119"/>
              </p:ext>
            </p:extLst>
          </p:nvPr>
        </p:nvGraphicFramePr>
        <p:xfrm>
          <a:off x="1007603" y="763109"/>
          <a:ext cx="7020781" cy="4642158"/>
        </p:xfrm>
        <a:graphic>
          <a:graphicData uri="http://schemas.openxmlformats.org/drawingml/2006/table">
            <a:tbl>
              <a:tblPr firstRow="1" firstCol="1" bandRow="1">
                <a:tableStyleId>{5C22544A-7EE6-4342-B048-85BDC9FD1C3A}</a:tableStyleId>
              </a:tblPr>
              <a:tblGrid>
                <a:gridCol w="1373594"/>
                <a:gridCol w="2563906"/>
                <a:gridCol w="3083281"/>
              </a:tblGrid>
              <a:tr h="490888">
                <a:tc>
                  <a:txBody>
                    <a:bodyPr/>
                    <a:lstStyle/>
                    <a:p>
                      <a:pPr algn="ctr">
                        <a:lnSpc>
                          <a:spcPct val="115000"/>
                        </a:lnSpc>
                        <a:spcAft>
                          <a:spcPts val="0"/>
                        </a:spcAft>
                      </a:pPr>
                      <a:r>
                        <a:rPr lang="en-GB" sz="1400" dirty="0" smtClean="0">
                          <a:effectLst/>
                          <a:latin typeface="+mn-lt"/>
                          <a:ea typeface="+mn-ea"/>
                          <a:cs typeface="+mn-cs"/>
                        </a:rPr>
                        <a:t>Age</a:t>
                      </a:r>
                      <a:r>
                        <a:rPr lang="en-GB" sz="1400" baseline="0" dirty="0" smtClean="0">
                          <a:effectLst/>
                          <a:latin typeface="+mn-lt"/>
                          <a:ea typeface="+mn-ea"/>
                          <a:cs typeface="+mn-cs"/>
                        </a:rPr>
                        <a:t> Related </a:t>
                      </a:r>
                    </a:p>
                    <a:p>
                      <a:pPr algn="ctr">
                        <a:lnSpc>
                          <a:spcPct val="115000"/>
                        </a:lnSpc>
                        <a:spcAft>
                          <a:spcPts val="0"/>
                        </a:spcAft>
                      </a:pPr>
                      <a:r>
                        <a:rPr lang="en-GB" sz="1400" baseline="0" dirty="0" smtClean="0">
                          <a:effectLst/>
                          <a:latin typeface="+mn-lt"/>
                          <a:ea typeface="+mn-ea"/>
                          <a:cs typeface="+mn-cs"/>
                        </a:rPr>
                        <a:t>Expectations</a:t>
                      </a:r>
                      <a:endParaRPr lang="en-GB" sz="1400" dirty="0">
                        <a:effectLst/>
                        <a:latin typeface="Calibri"/>
                        <a:ea typeface="Calibri"/>
                        <a:cs typeface="Times New Roman"/>
                      </a:endParaRPr>
                    </a:p>
                  </a:txBody>
                  <a:tcPr marL="68580" marR="68580" marT="0" marB="0">
                    <a:solidFill>
                      <a:srgbClr val="FF3300"/>
                    </a:solidFill>
                  </a:tcPr>
                </a:tc>
                <a:tc>
                  <a:txBody>
                    <a:bodyPr/>
                    <a:lstStyle/>
                    <a:p>
                      <a:pPr algn="ctr">
                        <a:lnSpc>
                          <a:spcPct val="115000"/>
                        </a:lnSpc>
                        <a:spcAft>
                          <a:spcPts val="0"/>
                        </a:spcAft>
                      </a:pPr>
                      <a:r>
                        <a:rPr lang="en-GB" sz="1400" dirty="0">
                          <a:effectLst/>
                        </a:rPr>
                        <a:t>Description</a:t>
                      </a:r>
                      <a:endParaRPr lang="en-GB" sz="1400" dirty="0">
                        <a:effectLst/>
                        <a:latin typeface="Calibri"/>
                        <a:ea typeface="Calibri"/>
                        <a:cs typeface="Times New Roman"/>
                      </a:endParaRPr>
                    </a:p>
                  </a:txBody>
                  <a:tcPr marL="68580" marR="68580" marT="0" marB="0">
                    <a:solidFill>
                      <a:srgbClr val="FF3300"/>
                    </a:solidFill>
                  </a:tcPr>
                </a:tc>
                <a:tc>
                  <a:txBody>
                    <a:bodyPr/>
                    <a:lstStyle/>
                    <a:p>
                      <a:pPr algn="ctr">
                        <a:lnSpc>
                          <a:spcPct val="115000"/>
                        </a:lnSpc>
                        <a:spcAft>
                          <a:spcPts val="0"/>
                        </a:spcAft>
                      </a:pPr>
                      <a:r>
                        <a:rPr lang="en-GB" sz="1400" dirty="0">
                          <a:effectLst/>
                        </a:rPr>
                        <a:t>What this looks like</a:t>
                      </a:r>
                      <a:endParaRPr lang="en-GB" sz="1400" dirty="0">
                        <a:effectLst/>
                        <a:latin typeface="Calibri"/>
                        <a:ea typeface="Calibri"/>
                        <a:cs typeface="Times New Roman"/>
                      </a:endParaRPr>
                    </a:p>
                  </a:txBody>
                  <a:tcPr marL="68580" marR="68580" marT="0" marB="0">
                    <a:solidFill>
                      <a:srgbClr val="FF3300"/>
                    </a:solidFill>
                  </a:tcPr>
                </a:tc>
              </a:tr>
              <a:tr h="584890">
                <a:tc rowSpan="2">
                  <a:txBody>
                    <a:bodyPr/>
                    <a:lstStyle/>
                    <a:p>
                      <a:pPr>
                        <a:lnSpc>
                          <a:spcPct val="115000"/>
                        </a:lnSpc>
                        <a:spcAft>
                          <a:spcPts val="0"/>
                        </a:spcAft>
                      </a:pPr>
                      <a:r>
                        <a:rPr lang="en-GB" sz="1400" dirty="0" smtClean="0">
                          <a:effectLst/>
                          <a:latin typeface="+mn-lt"/>
                          <a:ea typeface="+mn-ea"/>
                          <a:cs typeface="+mn-cs"/>
                        </a:rPr>
                        <a:t>WTS</a:t>
                      </a:r>
                      <a:r>
                        <a:rPr lang="en-GB" sz="1400" baseline="0" dirty="0" smtClean="0">
                          <a:effectLst/>
                          <a:latin typeface="+mn-lt"/>
                          <a:ea typeface="+mn-ea"/>
                          <a:cs typeface="+mn-cs"/>
                        </a:rPr>
                        <a:t> </a:t>
                      </a: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smtClean="0">
                          <a:effectLst/>
                        </a:rPr>
                        <a:t> </a:t>
                      </a:r>
                      <a:r>
                        <a:rPr lang="en-GB" sz="1400" dirty="0">
                          <a:effectLst/>
                        </a:rPr>
                        <a:t>B</a:t>
                      </a:r>
                      <a:r>
                        <a:rPr lang="en-GB" sz="1400" dirty="0" smtClean="0">
                          <a:effectLst/>
                        </a:rPr>
                        <a:t>elow </a:t>
                      </a:r>
                      <a:r>
                        <a:rPr lang="en-GB" sz="1400" dirty="0">
                          <a:effectLst/>
                        </a:rPr>
                        <a:t>age related expectation</a:t>
                      </a: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Unable to access age related activities even with support</a:t>
                      </a:r>
                      <a:endParaRPr lang="en-GB" sz="1400" dirty="0">
                        <a:effectLst/>
                        <a:latin typeface="Calibri"/>
                        <a:ea typeface="Calibri"/>
                        <a:cs typeface="Times New Roman"/>
                      </a:endParaRPr>
                    </a:p>
                  </a:txBody>
                  <a:tcPr marL="68580" marR="68580" marT="0" marB="0">
                    <a:solidFill>
                      <a:srgbClr val="FF3300"/>
                    </a:solidFill>
                  </a:tcPr>
                </a:tc>
              </a:tr>
              <a:tr h="584890">
                <a:tc vMerge="1">
                  <a:txBody>
                    <a:bodyPr/>
                    <a:lstStyle/>
                    <a:p>
                      <a:pPr>
                        <a:lnSpc>
                          <a:spcPct val="115000"/>
                        </a:lnSpc>
                        <a:spcAft>
                          <a:spcPts val="0"/>
                        </a:spcAft>
                      </a:pP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Just below age related expectation</a:t>
                      </a: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Able to access age related activities with adult or peer support</a:t>
                      </a:r>
                      <a:endParaRPr lang="en-GB" sz="1400" dirty="0">
                        <a:effectLst/>
                        <a:latin typeface="Calibri"/>
                        <a:ea typeface="Calibri"/>
                        <a:cs typeface="Times New Roman"/>
                      </a:endParaRPr>
                    </a:p>
                  </a:txBody>
                  <a:tcPr marL="68580" marR="68580" marT="0" marB="0">
                    <a:solidFill>
                      <a:srgbClr val="FF3300"/>
                    </a:solidFill>
                  </a:tcPr>
                </a:tc>
              </a:tr>
              <a:tr h="238954">
                <a:tc gridSpan="3">
                  <a:txBody>
                    <a:bodyPr/>
                    <a:lstStyle/>
                    <a:p>
                      <a:pPr>
                        <a:lnSpc>
                          <a:spcPct val="115000"/>
                        </a:lnSpc>
                        <a:spcAft>
                          <a:spcPts val="0"/>
                        </a:spcAft>
                      </a:pPr>
                      <a:endParaRPr lang="en-GB" sz="1400" dirty="0">
                        <a:solidFill>
                          <a:schemeClr val="tx1"/>
                        </a:solidFill>
                        <a:effectLst/>
                        <a:latin typeface="Calibri"/>
                        <a:ea typeface="Calibri"/>
                        <a:cs typeface="Times New Roman"/>
                      </a:endParaRPr>
                    </a:p>
                  </a:txBody>
                  <a:tcPr marL="68580" marR="68580" marT="0" marB="0">
                    <a:solidFill>
                      <a:schemeClr val="tx1"/>
                    </a:solidFill>
                  </a:tcPr>
                </a:tc>
                <a:tc hMerge="1">
                  <a:txBody>
                    <a:bodyPr/>
                    <a:lstStyle/>
                    <a:p>
                      <a:pPr>
                        <a:lnSpc>
                          <a:spcPct val="115000"/>
                        </a:lnSpc>
                        <a:spcAft>
                          <a:spcPts val="0"/>
                        </a:spcAft>
                      </a:pPr>
                      <a:endParaRPr lang="en-GB" sz="1400" dirty="0">
                        <a:effectLst/>
                        <a:latin typeface="Calibri"/>
                        <a:ea typeface="Calibri"/>
                        <a:cs typeface="Times New Roman"/>
                      </a:endParaRPr>
                    </a:p>
                  </a:txBody>
                  <a:tcPr marL="68580" marR="68580" marT="0" marB="0">
                    <a:solidFill>
                      <a:srgbClr val="FF3300"/>
                    </a:solidFill>
                  </a:tcPr>
                </a:tc>
                <a:tc hMerge="1">
                  <a:txBody>
                    <a:bodyPr/>
                    <a:lstStyle/>
                    <a:p>
                      <a:pPr>
                        <a:lnSpc>
                          <a:spcPct val="115000"/>
                        </a:lnSpc>
                        <a:spcAft>
                          <a:spcPts val="0"/>
                        </a:spcAft>
                      </a:pPr>
                      <a:endParaRPr lang="en-GB" sz="1400" dirty="0">
                        <a:effectLst/>
                        <a:latin typeface="Calibri"/>
                        <a:ea typeface="Calibri"/>
                        <a:cs typeface="Times New Roman"/>
                      </a:endParaRPr>
                    </a:p>
                  </a:txBody>
                  <a:tcPr marL="68580" marR="68580" marT="0" marB="0">
                    <a:solidFill>
                      <a:srgbClr val="FF3300"/>
                    </a:solidFill>
                  </a:tcPr>
                </a:tc>
              </a:tr>
              <a:tr h="584890">
                <a:tc rowSpan="2">
                  <a:txBody>
                    <a:bodyPr/>
                    <a:lstStyle/>
                    <a:p>
                      <a:pPr>
                        <a:lnSpc>
                          <a:spcPct val="115000"/>
                        </a:lnSpc>
                        <a:spcAft>
                          <a:spcPts val="0"/>
                        </a:spcAft>
                      </a:pPr>
                      <a:r>
                        <a:rPr lang="en-GB" sz="1400" dirty="0" smtClean="0">
                          <a:effectLst/>
                          <a:latin typeface="+mn-lt"/>
                          <a:ea typeface="+mn-ea"/>
                          <a:cs typeface="+mn-cs"/>
                        </a:rPr>
                        <a:t>EXS</a:t>
                      </a:r>
                      <a:endParaRPr lang="en-GB" sz="1400" dirty="0">
                        <a:effectLst/>
                        <a:latin typeface="Calibri"/>
                        <a:ea typeface="Calibri"/>
                        <a:cs typeface="Times New Roman"/>
                      </a:endParaRPr>
                    </a:p>
                    <a:p>
                      <a:pPr>
                        <a:lnSpc>
                          <a:spcPct val="115000"/>
                        </a:lnSpc>
                        <a:spcAft>
                          <a:spcPts val="0"/>
                        </a:spcAft>
                      </a:pP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Working at age related expectation</a:t>
                      </a: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Able to independently achieve the majority of objectives taught </a:t>
                      </a:r>
                      <a:endParaRPr lang="en-GB" sz="1400" dirty="0">
                        <a:effectLst/>
                        <a:latin typeface="Calibri"/>
                        <a:ea typeface="Calibri"/>
                        <a:cs typeface="Times New Roman"/>
                      </a:endParaRPr>
                    </a:p>
                  </a:txBody>
                  <a:tcPr marL="68580" marR="68580" marT="0" marB="0">
                    <a:solidFill>
                      <a:srgbClr val="FF3300"/>
                    </a:solidFill>
                  </a:tcPr>
                </a:tc>
              </a:tr>
              <a:tr h="584890">
                <a:tc vMerge="1">
                  <a:txBody>
                    <a:bodyPr/>
                    <a:lstStyle/>
                    <a:p>
                      <a:pPr>
                        <a:lnSpc>
                          <a:spcPct val="115000"/>
                        </a:lnSpc>
                        <a:spcAft>
                          <a:spcPts val="0"/>
                        </a:spcAft>
                      </a:pP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Working just above age related expectation</a:t>
                      </a: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Able to confidently apply learning within the context taught</a:t>
                      </a:r>
                      <a:endParaRPr lang="en-GB" sz="1400" dirty="0">
                        <a:effectLst/>
                        <a:latin typeface="Calibri"/>
                        <a:ea typeface="Calibri"/>
                        <a:cs typeface="Times New Roman"/>
                      </a:endParaRPr>
                    </a:p>
                  </a:txBody>
                  <a:tcPr marL="68580" marR="68580" marT="0" marB="0">
                    <a:solidFill>
                      <a:srgbClr val="FF3300"/>
                    </a:solidFill>
                  </a:tcPr>
                </a:tc>
              </a:tr>
              <a:tr h="238954">
                <a:tc gridSpan="3">
                  <a:txBody>
                    <a:bodyPr/>
                    <a:lstStyle/>
                    <a:p>
                      <a:pPr>
                        <a:lnSpc>
                          <a:spcPct val="115000"/>
                        </a:lnSpc>
                        <a:spcAft>
                          <a:spcPts val="0"/>
                        </a:spcAft>
                      </a:pPr>
                      <a:endParaRPr lang="en-GB" sz="1400" dirty="0">
                        <a:effectLst/>
                        <a:latin typeface="Calibri"/>
                        <a:ea typeface="Calibri"/>
                        <a:cs typeface="Times New Roman"/>
                      </a:endParaRPr>
                    </a:p>
                  </a:txBody>
                  <a:tcPr marL="68580" marR="68580" marT="0" marB="0">
                    <a:solidFill>
                      <a:schemeClr val="tx1"/>
                    </a:solidFill>
                  </a:tcPr>
                </a:tc>
                <a:tc hMerge="1">
                  <a:txBody>
                    <a:bodyPr/>
                    <a:lstStyle/>
                    <a:p>
                      <a:pPr>
                        <a:lnSpc>
                          <a:spcPct val="115000"/>
                        </a:lnSpc>
                        <a:spcAft>
                          <a:spcPts val="0"/>
                        </a:spcAft>
                      </a:pPr>
                      <a:endParaRPr lang="en-GB" sz="1400" dirty="0">
                        <a:effectLst/>
                        <a:latin typeface="Calibri"/>
                        <a:ea typeface="Calibri"/>
                        <a:cs typeface="Times New Roman"/>
                      </a:endParaRPr>
                    </a:p>
                  </a:txBody>
                  <a:tcPr marL="68580" marR="68580" marT="0" marB="0">
                    <a:solidFill>
                      <a:schemeClr val="tx1"/>
                    </a:solidFill>
                  </a:tcPr>
                </a:tc>
                <a:tc hMerge="1">
                  <a:txBody>
                    <a:bodyPr/>
                    <a:lstStyle/>
                    <a:p>
                      <a:pPr>
                        <a:lnSpc>
                          <a:spcPct val="115000"/>
                        </a:lnSpc>
                        <a:spcAft>
                          <a:spcPts val="0"/>
                        </a:spcAft>
                      </a:pPr>
                      <a:endParaRPr lang="en-GB" sz="1400" dirty="0">
                        <a:effectLst/>
                        <a:latin typeface="Calibri"/>
                        <a:ea typeface="Calibri"/>
                        <a:cs typeface="Times New Roman"/>
                      </a:endParaRPr>
                    </a:p>
                  </a:txBody>
                  <a:tcPr marL="68580" marR="68580" marT="0" marB="0">
                    <a:solidFill>
                      <a:srgbClr val="FF3300"/>
                    </a:solidFill>
                  </a:tcPr>
                </a:tc>
              </a:tr>
              <a:tr h="584890">
                <a:tc rowSpan="2">
                  <a:txBody>
                    <a:bodyPr/>
                    <a:lstStyle/>
                    <a:p>
                      <a:pPr>
                        <a:lnSpc>
                          <a:spcPct val="115000"/>
                        </a:lnSpc>
                        <a:spcAft>
                          <a:spcPts val="0"/>
                        </a:spcAft>
                      </a:pPr>
                      <a:r>
                        <a:rPr lang="en-GB" sz="1400" dirty="0" smtClean="0">
                          <a:effectLst/>
                          <a:latin typeface="+mn-lt"/>
                          <a:ea typeface="+mn-ea"/>
                          <a:cs typeface="+mn-cs"/>
                        </a:rPr>
                        <a:t>GDS</a:t>
                      </a: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Secure understanding of age related expectation</a:t>
                      </a: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Able to apply learning independently in different contexts</a:t>
                      </a:r>
                      <a:endParaRPr lang="en-GB" sz="1400" dirty="0">
                        <a:effectLst/>
                        <a:latin typeface="Calibri"/>
                        <a:ea typeface="Calibri"/>
                        <a:cs typeface="Times New Roman"/>
                      </a:endParaRPr>
                    </a:p>
                  </a:txBody>
                  <a:tcPr marL="68580" marR="68580" marT="0" marB="0">
                    <a:solidFill>
                      <a:srgbClr val="FF3300"/>
                    </a:solidFill>
                  </a:tcPr>
                </a:tc>
              </a:tr>
              <a:tr h="716862">
                <a:tc vMerge="1">
                  <a:txBody>
                    <a:bodyPr/>
                    <a:lstStyle/>
                    <a:p>
                      <a:pPr>
                        <a:lnSpc>
                          <a:spcPct val="115000"/>
                        </a:lnSpc>
                        <a:spcAft>
                          <a:spcPts val="0"/>
                        </a:spcAft>
                      </a:pP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Highly secure understanding of age related expectation</a:t>
                      </a:r>
                      <a:endParaRPr lang="en-GB" sz="1400" dirty="0">
                        <a:effectLst/>
                        <a:latin typeface="Calibri"/>
                        <a:ea typeface="Calibri"/>
                        <a:cs typeface="Times New Roman"/>
                      </a:endParaRPr>
                    </a:p>
                  </a:txBody>
                  <a:tcPr marL="68580" marR="68580" marT="0" marB="0">
                    <a:solidFill>
                      <a:srgbClr val="FF3300"/>
                    </a:solidFill>
                  </a:tcPr>
                </a:tc>
                <a:tc>
                  <a:txBody>
                    <a:bodyPr/>
                    <a:lstStyle/>
                    <a:p>
                      <a:pPr>
                        <a:lnSpc>
                          <a:spcPct val="115000"/>
                        </a:lnSpc>
                        <a:spcAft>
                          <a:spcPts val="0"/>
                        </a:spcAft>
                      </a:pPr>
                      <a:r>
                        <a:rPr lang="en-GB" sz="1400" dirty="0">
                          <a:effectLst/>
                        </a:rPr>
                        <a:t>Demonstrates depth of understanding in the application of basic skills in any context. </a:t>
                      </a:r>
                      <a:endParaRPr lang="en-GB" sz="1400" dirty="0">
                        <a:effectLst/>
                        <a:latin typeface="Calibri"/>
                        <a:ea typeface="Calibri"/>
                        <a:cs typeface="Times New Roman"/>
                      </a:endParaRPr>
                    </a:p>
                  </a:txBody>
                  <a:tcPr marL="68580" marR="68580" marT="0" marB="0">
                    <a:solidFill>
                      <a:srgbClr val="FF3300"/>
                    </a:solidFill>
                  </a:tcPr>
                </a:tc>
              </a:tr>
            </a:tbl>
          </a:graphicData>
        </a:graphic>
      </p:graphicFrame>
    </p:spTree>
    <p:extLst>
      <p:ext uri="{BB962C8B-B14F-4D97-AF65-F5344CB8AC3E}">
        <p14:creationId xmlns:p14="http://schemas.microsoft.com/office/powerpoint/2010/main" val="58003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925" y="728700"/>
            <a:ext cx="7772400" cy="1440160"/>
          </a:xfrm>
        </p:spPr>
        <p:txBody>
          <a:bodyPr/>
          <a:lstStyle/>
          <a:p>
            <a:r>
              <a:rPr lang="en-GB" b="1" dirty="0" smtClean="0"/>
              <a:t>Cycle of moderation</a:t>
            </a:r>
            <a:endParaRPr lang="en-GB" b="1" dirty="0"/>
          </a:p>
        </p:txBody>
      </p:sp>
      <p:sp>
        <p:nvSpPr>
          <p:cNvPr id="3" name="Subtitle 2"/>
          <p:cNvSpPr>
            <a:spLocks noGrp="1"/>
          </p:cNvSpPr>
          <p:nvPr>
            <p:ph type="subTitle" idx="1"/>
          </p:nvPr>
        </p:nvSpPr>
        <p:spPr>
          <a:xfrm>
            <a:off x="611560" y="1844824"/>
            <a:ext cx="8064896" cy="3168352"/>
          </a:xfrm>
        </p:spPr>
        <p:txBody>
          <a:bodyPr>
            <a:normAutofit lnSpcReduction="10000"/>
          </a:bodyPr>
          <a:lstStyle/>
          <a:p>
            <a:pPr marL="457200" indent="-457200" algn="l">
              <a:buFont typeface="Arial" panose="020B0604020202020204" pitchFamily="34" charset="0"/>
              <a:buChar char="•"/>
            </a:pPr>
            <a:r>
              <a:rPr lang="en-GB" dirty="0" smtClean="0">
                <a:solidFill>
                  <a:schemeClr val="tx1"/>
                </a:solidFill>
              </a:rPr>
              <a:t>Internally – during staff meetings, within year groups and across phase</a:t>
            </a:r>
          </a:p>
          <a:p>
            <a:pPr marL="457200" indent="-457200" algn="l">
              <a:buFont typeface="Arial" panose="020B0604020202020204" pitchFamily="34" charset="0"/>
              <a:buChar char="•"/>
            </a:pPr>
            <a:r>
              <a:rPr lang="en-GB" dirty="0" smtClean="0">
                <a:solidFill>
                  <a:schemeClr val="tx1"/>
                </a:solidFill>
              </a:rPr>
              <a:t>Cluster groups – local primary schools </a:t>
            </a:r>
          </a:p>
          <a:p>
            <a:pPr marL="457200" indent="-457200" algn="l">
              <a:buFont typeface="Arial" panose="020B0604020202020204" pitchFamily="34" charset="0"/>
              <a:buChar char="•"/>
            </a:pPr>
            <a:r>
              <a:rPr lang="en-GB" dirty="0" smtClean="0">
                <a:solidFill>
                  <a:schemeClr val="tx1"/>
                </a:solidFill>
              </a:rPr>
              <a:t>External moderation – LA</a:t>
            </a:r>
          </a:p>
          <a:p>
            <a:pPr marL="457200" indent="-457200" algn="l">
              <a:buFont typeface="Arial" panose="020B0604020202020204" pitchFamily="34" charset="0"/>
              <a:buChar char="•"/>
            </a:pPr>
            <a:r>
              <a:rPr lang="en-GB" dirty="0" smtClean="0">
                <a:solidFill>
                  <a:schemeClr val="tx1"/>
                </a:solidFill>
              </a:rPr>
              <a:t>Standards and Testing Agency have released TA exemplification documents</a:t>
            </a:r>
          </a:p>
          <a:p>
            <a:pPr algn="l"/>
            <a:endParaRPr lang="en-GB"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6632"/>
            <a:ext cx="6194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26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792088"/>
          </a:xfrm>
        </p:spPr>
        <p:txBody>
          <a:bodyPr/>
          <a:lstStyle/>
          <a:p>
            <a:r>
              <a:rPr lang="en-GB" b="1" dirty="0" smtClean="0"/>
              <a:t>Reporting to parents</a:t>
            </a:r>
            <a:endParaRPr lang="en-GB" b="1" dirty="0"/>
          </a:p>
        </p:txBody>
      </p:sp>
      <p:sp>
        <p:nvSpPr>
          <p:cNvPr id="3" name="Subtitle 2"/>
          <p:cNvSpPr>
            <a:spLocks noGrp="1"/>
          </p:cNvSpPr>
          <p:nvPr>
            <p:ph type="subTitle" idx="1"/>
          </p:nvPr>
        </p:nvSpPr>
        <p:spPr>
          <a:xfrm>
            <a:off x="899592" y="1052736"/>
            <a:ext cx="7579422" cy="4404418"/>
          </a:xfrm>
        </p:spPr>
        <p:txBody>
          <a:bodyPr>
            <a:normAutofit fontScale="92500" lnSpcReduction="20000"/>
          </a:bodyPr>
          <a:lstStyle/>
          <a:p>
            <a:pPr algn="l"/>
            <a:r>
              <a:rPr lang="en-GB" b="1" dirty="0" smtClean="0">
                <a:solidFill>
                  <a:schemeClr val="tx1"/>
                </a:solidFill>
              </a:rPr>
              <a:t>Mid-term reports </a:t>
            </a:r>
            <a:r>
              <a:rPr lang="en-GB" dirty="0" smtClean="0">
                <a:solidFill>
                  <a:schemeClr val="tx1"/>
                </a:solidFill>
              </a:rPr>
              <a:t>share:</a:t>
            </a:r>
          </a:p>
          <a:p>
            <a:pPr marL="457200" indent="-457200" algn="l">
              <a:buFont typeface="Arial" panose="020B0604020202020204" pitchFamily="34" charset="0"/>
              <a:buChar char="•"/>
            </a:pPr>
            <a:r>
              <a:rPr lang="en-GB" dirty="0" smtClean="0">
                <a:solidFill>
                  <a:schemeClr val="tx1"/>
                </a:solidFill>
              </a:rPr>
              <a:t>whether a pupil is </a:t>
            </a:r>
            <a:r>
              <a:rPr lang="en-GB" b="1" dirty="0" smtClean="0">
                <a:solidFill>
                  <a:schemeClr val="tx1"/>
                </a:solidFill>
              </a:rPr>
              <a:t>not</a:t>
            </a:r>
            <a:r>
              <a:rPr lang="en-GB" dirty="0" smtClean="0">
                <a:solidFill>
                  <a:schemeClr val="tx1"/>
                </a:solidFill>
              </a:rPr>
              <a:t> on-track (WTS), </a:t>
            </a:r>
            <a:r>
              <a:rPr lang="en-GB" b="1" dirty="0" smtClean="0">
                <a:solidFill>
                  <a:schemeClr val="tx1"/>
                </a:solidFill>
              </a:rPr>
              <a:t>on</a:t>
            </a:r>
            <a:r>
              <a:rPr lang="en-GB" dirty="0" smtClean="0">
                <a:solidFill>
                  <a:schemeClr val="tx1"/>
                </a:solidFill>
              </a:rPr>
              <a:t> track (EXS) and </a:t>
            </a:r>
            <a:r>
              <a:rPr lang="en-GB" b="1" dirty="0" smtClean="0">
                <a:solidFill>
                  <a:schemeClr val="tx1"/>
                </a:solidFill>
              </a:rPr>
              <a:t>on track to exceed </a:t>
            </a:r>
            <a:r>
              <a:rPr lang="en-GB" dirty="0" smtClean="0">
                <a:solidFill>
                  <a:schemeClr val="tx1"/>
                </a:solidFill>
              </a:rPr>
              <a:t>ARE by the end of the academic year </a:t>
            </a:r>
          </a:p>
          <a:p>
            <a:pPr marL="457200" indent="-457200" algn="l">
              <a:buFont typeface="Arial" panose="020B0604020202020204" pitchFamily="34" charset="0"/>
              <a:buChar char="•"/>
            </a:pPr>
            <a:r>
              <a:rPr lang="en-GB" dirty="0" smtClean="0">
                <a:solidFill>
                  <a:schemeClr val="tx1"/>
                </a:solidFill>
              </a:rPr>
              <a:t>a pupil’s learning behaviours and personal achievements</a:t>
            </a:r>
          </a:p>
          <a:p>
            <a:pPr algn="l"/>
            <a:r>
              <a:rPr lang="en-GB" b="1" dirty="0" smtClean="0">
                <a:solidFill>
                  <a:schemeClr val="tx1"/>
                </a:solidFill>
              </a:rPr>
              <a:t>End of year reports </a:t>
            </a:r>
            <a:r>
              <a:rPr lang="en-GB" dirty="0" smtClean="0">
                <a:solidFill>
                  <a:schemeClr val="tx1"/>
                </a:solidFill>
              </a:rPr>
              <a:t>share more detailed about attainment in core subjects and personal achievements (these may change in format for Summer 2017)</a:t>
            </a: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6194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66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157113"/>
          </a:xfrm>
        </p:spPr>
        <p:txBody>
          <a:bodyPr>
            <a:normAutofit fontScale="90000"/>
          </a:bodyPr>
          <a:lstStyle/>
          <a:p>
            <a:r>
              <a:rPr lang="en-GB" b="1" dirty="0" smtClean="0"/>
              <a:t>Have the needs of my audience been met?</a:t>
            </a:r>
            <a:endParaRPr lang="en-GB" b="1" dirty="0"/>
          </a:p>
        </p:txBody>
      </p:sp>
      <p:sp>
        <p:nvSpPr>
          <p:cNvPr id="3" name="Subtitle 2"/>
          <p:cNvSpPr>
            <a:spLocks noGrp="1"/>
          </p:cNvSpPr>
          <p:nvPr>
            <p:ph type="subTitle" idx="1"/>
          </p:nvPr>
        </p:nvSpPr>
        <p:spPr>
          <a:xfrm>
            <a:off x="1371600" y="1988840"/>
            <a:ext cx="6400800" cy="3468314"/>
          </a:xfrm>
        </p:spPr>
        <p:txBody>
          <a:bodyPr/>
          <a:lstStyle/>
          <a:p>
            <a:endParaRPr lang="en-GB" dirty="0" smtClean="0"/>
          </a:p>
          <a:p>
            <a:endParaRPr lang="en-GB" dirty="0"/>
          </a:p>
          <a:p>
            <a:endParaRPr lang="en-GB" dirty="0" smtClean="0"/>
          </a:p>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804116" cy="158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276872"/>
            <a:ext cx="4139402" cy="240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73349" y="3191976"/>
            <a:ext cx="1872207" cy="584775"/>
          </a:xfrm>
          <a:prstGeom prst="rect">
            <a:avLst/>
          </a:prstGeom>
          <a:noFill/>
        </p:spPr>
        <p:txBody>
          <a:bodyPr wrap="square" rtlCol="0">
            <a:spAutoFit/>
          </a:bodyPr>
          <a:lstStyle/>
          <a:p>
            <a:pPr lvl="0" algn="ctr">
              <a:spcBef>
                <a:spcPct val="20000"/>
              </a:spcBef>
            </a:pPr>
            <a:r>
              <a:rPr lang="en-GB" sz="3200" dirty="0">
                <a:solidFill>
                  <a:prstClr val="black"/>
                </a:solidFill>
                <a:hlinkClick r:id="rId6" action="ppaction://hlinkfile"/>
              </a:rPr>
              <a:t>Video</a:t>
            </a:r>
            <a:endParaRPr lang="en-GB" sz="3200" dirty="0">
              <a:solidFill>
                <a:prstClr val="black"/>
              </a:solidFill>
            </a:endParaRPr>
          </a:p>
        </p:txBody>
      </p:sp>
    </p:spTree>
    <p:extLst>
      <p:ext uri="{BB962C8B-B14F-4D97-AF65-F5344CB8AC3E}">
        <p14:creationId xmlns:p14="http://schemas.microsoft.com/office/powerpoint/2010/main" val="3578850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The End</a:t>
            </a:r>
            <a:endParaRPr lang="en-GB" b="1" dirty="0"/>
          </a:p>
        </p:txBody>
      </p:sp>
      <p:sp>
        <p:nvSpPr>
          <p:cNvPr id="3" name="Subtitle 2"/>
          <p:cNvSpPr>
            <a:spLocks noGrp="1"/>
          </p:cNvSpPr>
          <p:nvPr>
            <p:ph type="subTitle" idx="1"/>
          </p:nvPr>
        </p:nvSpPr>
        <p:spPr/>
        <p:txBody>
          <a:bodyPr/>
          <a:lstStyle/>
          <a:p>
            <a:r>
              <a:rPr lang="en-GB" dirty="0">
                <a:hlinkClick r:id="rId2"/>
              </a:rPr>
              <a:t>https://</a:t>
            </a:r>
            <a:r>
              <a:rPr lang="en-GB" dirty="0" smtClean="0">
                <a:hlinkClick r:id="rId2"/>
              </a:rPr>
              <a:t>www.youtube.com/watch?v=AlaN-KH1Pcg</a:t>
            </a:r>
            <a:endParaRPr lang="en-GB" dirty="0" smtClean="0"/>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6632"/>
            <a:ext cx="804116" cy="158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357742"/>
            <a:ext cx="2286000" cy="106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32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7772400" cy="1512168"/>
          </a:xfrm>
        </p:spPr>
        <p:txBody>
          <a:bodyPr>
            <a:noAutofit/>
          </a:bodyPr>
          <a:lstStyle/>
          <a:p>
            <a:r>
              <a:rPr lang="en-GB" b="1" dirty="0" smtClean="0"/>
              <a:t>My role at Darlinghurst School</a:t>
            </a:r>
            <a:endParaRPr lang="en-GB" b="1" dirty="0"/>
          </a:p>
        </p:txBody>
      </p:sp>
      <p:sp>
        <p:nvSpPr>
          <p:cNvPr id="3" name="Subtitle 2"/>
          <p:cNvSpPr>
            <a:spLocks noGrp="1"/>
          </p:cNvSpPr>
          <p:nvPr>
            <p:ph type="subTitle" idx="1"/>
          </p:nvPr>
        </p:nvSpPr>
        <p:spPr>
          <a:xfrm>
            <a:off x="1371600" y="2060848"/>
            <a:ext cx="6400800" cy="3396306"/>
          </a:xfrm>
        </p:spPr>
        <p:txBody>
          <a:bodyPr>
            <a:normAutofit/>
          </a:bodyPr>
          <a:lstStyle/>
          <a:p>
            <a:pPr marL="457200" indent="-457200" algn="l">
              <a:buFont typeface="Arial" panose="020B0604020202020204" pitchFamily="34" charset="0"/>
              <a:buChar char="•"/>
            </a:pPr>
            <a:r>
              <a:rPr lang="en-GB" sz="3500" dirty="0" smtClean="0">
                <a:solidFill>
                  <a:schemeClr val="tx1"/>
                </a:solidFill>
              </a:rPr>
              <a:t>Teaching 20 years</a:t>
            </a:r>
          </a:p>
          <a:p>
            <a:pPr marL="457200" indent="-457200" algn="l">
              <a:buFont typeface="Arial" panose="020B0604020202020204" pitchFamily="34" charset="0"/>
              <a:buChar char="•"/>
            </a:pPr>
            <a:r>
              <a:rPr lang="en-GB" sz="3500" dirty="0" smtClean="0">
                <a:solidFill>
                  <a:schemeClr val="tx1"/>
                </a:solidFill>
              </a:rPr>
              <a:t>Member of SLT</a:t>
            </a:r>
          </a:p>
          <a:p>
            <a:pPr marL="457200" indent="-457200" algn="l">
              <a:buFont typeface="Arial" panose="020B0604020202020204" pitchFamily="34" charset="0"/>
              <a:buChar char="•"/>
            </a:pPr>
            <a:r>
              <a:rPr lang="en-GB" sz="3500" dirty="0" smtClean="0">
                <a:solidFill>
                  <a:schemeClr val="tx1"/>
                </a:solidFill>
              </a:rPr>
              <a:t>Assessment Lead </a:t>
            </a:r>
          </a:p>
          <a:p>
            <a:pPr marL="457200" indent="-457200" algn="l">
              <a:buFont typeface="Arial" panose="020B0604020202020204" pitchFamily="34" charset="0"/>
              <a:buChar char="•"/>
            </a:pPr>
            <a:r>
              <a:rPr lang="en-GB" sz="3500" dirty="0" smtClean="0">
                <a:solidFill>
                  <a:schemeClr val="tx1"/>
                </a:solidFill>
              </a:rPr>
              <a:t>NQT mentor</a:t>
            </a:r>
          </a:p>
          <a:p>
            <a:pPr marL="457200" indent="-457200" algn="l">
              <a:buFont typeface="Arial" panose="020B0604020202020204" pitchFamily="34" charset="0"/>
              <a:buChar char="•"/>
            </a:pPr>
            <a:r>
              <a:rPr lang="en-GB" sz="3500" dirty="0" smtClean="0">
                <a:solidFill>
                  <a:schemeClr val="tx1"/>
                </a:solidFill>
              </a:rPr>
              <a:t>LOtC Lead</a:t>
            </a:r>
          </a:p>
          <a:p>
            <a:pPr marL="457200" indent="-457200" algn="l">
              <a:buFont typeface="Arial" panose="020B0604020202020204" pitchFamily="34" charset="0"/>
              <a:buChar char="•"/>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6194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002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2311"/>
            <a:ext cx="7772400" cy="1264521"/>
          </a:xfrm>
        </p:spPr>
        <p:txBody>
          <a:bodyPr>
            <a:normAutofit/>
          </a:bodyPr>
          <a:lstStyle/>
          <a:p>
            <a:r>
              <a:rPr lang="en-GB" sz="5400" b="1" dirty="0" smtClean="0"/>
              <a:t>Aims of this session</a:t>
            </a:r>
            <a:endParaRPr lang="en-GB" sz="5400" b="1" dirty="0"/>
          </a:p>
        </p:txBody>
      </p:sp>
      <p:sp>
        <p:nvSpPr>
          <p:cNvPr id="3" name="Subtitle 2"/>
          <p:cNvSpPr>
            <a:spLocks noGrp="1"/>
          </p:cNvSpPr>
          <p:nvPr>
            <p:ph type="subTitle" idx="1"/>
          </p:nvPr>
        </p:nvSpPr>
        <p:spPr>
          <a:xfrm>
            <a:off x="1371600" y="1916832"/>
            <a:ext cx="6400800" cy="3168352"/>
          </a:xfrm>
        </p:spPr>
        <p:txBody>
          <a:bodyPr>
            <a:normAutofit fontScale="92500" lnSpcReduction="10000"/>
          </a:bodyPr>
          <a:lstStyle/>
          <a:p>
            <a:pPr marL="457200" indent="-457200" algn="l">
              <a:buFont typeface="Arial" panose="020B0604020202020204" pitchFamily="34" charset="0"/>
              <a:buChar char="•"/>
            </a:pPr>
            <a:r>
              <a:rPr lang="en-GB" dirty="0" smtClean="0">
                <a:solidFill>
                  <a:schemeClr val="tx1"/>
                </a:solidFill>
              </a:rPr>
              <a:t>To understand how we assess at a primary level and Age Related Expectations (ARE)</a:t>
            </a:r>
          </a:p>
          <a:p>
            <a:pPr marL="457200" indent="-457200" algn="l">
              <a:buFont typeface="Arial" panose="020B0604020202020204" pitchFamily="34" charset="0"/>
              <a:buChar char="•"/>
            </a:pPr>
            <a:r>
              <a:rPr lang="en-GB" dirty="0" smtClean="0">
                <a:solidFill>
                  <a:schemeClr val="tx1"/>
                </a:solidFill>
              </a:rPr>
              <a:t>To understand how we assess at Darlinghurst  School</a:t>
            </a:r>
          </a:p>
          <a:p>
            <a:pPr marL="457200" indent="-457200" algn="l">
              <a:buFont typeface="Arial" panose="020B0604020202020204" pitchFamily="34" charset="0"/>
              <a:buChar char="•"/>
            </a:pPr>
            <a:r>
              <a:rPr lang="en-GB" dirty="0" smtClean="0">
                <a:solidFill>
                  <a:schemeClr val="tx1"/>
                </a:solidFill>
              </a:rPr>
              <a:t>To share how we deliver marking and feedback to your child/children</a:t>
            </a:r>
          </a:p>
          <a:p>
            <a:pPr marL="457200" indent="-457200" algn="l">
              <a:buFont typeface="Arial" panose="020B0604020202020204" pitchFamily="34" charset="0"/>
              <a:buChar char="•"/>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6194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043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does assessment mean?</a:t>
            </a:r>
            <a:endParaRPr lang="en-GB" b="1" dirty="0"/>
          </a:p>
        </p:txBody>
      </p:sp>
      <p:sp>
        <p:nvSpPr>
          <p:cNvPr id="3" name="Content Placeholder 2"/>
          <p:cNvSpPr>
            <a:spLocks noGrp="1"/>
          </p:cNvSpPr>
          <p:nvPr>
            <p:ph idx="1"/>
          </p:nvPr>
        </p:nvSpPr>
        <p:spPr/>
        <p:txBody>
          <a:bodyPr/>
          <a:lstStyle/>
          <a:p>
            <a:r>
              <a:rPr lang="en-GB" dirty="0" smtClean="0"/>
              <a:t>The </a:t>
            </a:r>
            <a:r>
              <a:rPr lang="en-GB" dirty="0"/>
              <a:t>word assess comes from the Latin </a:t>
            </a:r>
            <a:r>
              <a:rPr lang="en-GB" dirty="0" err="1"/>
              <a:t>assidere</a:t>
            </a:r>
            <a:r>
              <a:rPr lang="en-GB" dirty="0"/>
              <a:t>, which means to sit beside. </a:t>
            </a:r>
            <a:r>
              <a:rPr lang="en-GB" dirty="0" smtClean="0"/>
              <a:t> </a:t>
            </a:r>
          </a:p>
          <a:p>
            <a:pPr marL="0" indent="0" algn="ctr">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76" y="2780928"/>
            <a:ext cx="3829172" cy="26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57948" y="3933056"/>
            <a:ext cx="3570436" cy="954107"/>
          </a:xfrm>
          <a:prstGeom prst="rect">
            <a:avLst/>
          </a:prstGeom>
          <a:noFill/>
        </p:spPr>
        <p:txBody>
          <a:bodyPr wrap="square" rtlCol="0">
            <a:spAutoFit/>
          </a:bodyPr>
          <a:lstStyle/>
          <a:p>
            <a:r>
              <a:rPr lang="en-GB" sz="2800" dirty="0" smtClean="0"/>
              <a:t>Assess </a:t>
            </a:r>
            <a:r>
              <a:rPr lang="en-GB" sz="2800" dirty="0"/>
              <a:t>means to sit beside the </a:t>
            </a:r>
            <a:r>
              <a:rPr lang="en-GB" sz="2800" dirty="0" smtClean="0"/>
              <a:t>learner!</a:t>
            </a:r>
            <a:endParaRPr lang="en-GB" sz="2800" dirty="0"/>
          </a:p>
        </p:txBody>
      </p:sp>
    </p:spTree>
    <p:extLst>
      <p:ext uri="{BB962C8B-B14F-4D97-AF65-F5344CB8AC3E}">
        <p14:creationId xmlns:p14="http://schemas.microsoft.com/office/powerpoint/2010/main" val="2351320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066" y="332656"/>
            <a:ext cx="7772400" cy="1368152"/>
          </a:xfrm>
        </p:spPr>
        <p:txBody>
          <a:bodyPr>
            <a:normAutofit/>
          </a:bodyPr>
          <a:lstStyle/>
          <a:p>
            <a:r>
              <a:rPr lang="en-GB" b="1" dirty="0" smtClean="0"/>
              <a:t>Primary Assessment</a:t>
            </a:r>
            <a:endParaRPr lang="en-GB" b="1" dirty="0"/>
          </a:p>
        </p:txBody>
      </p:sp>
      <p:graphicFrame>
        <p:nvGraphicFramePr>
          <p:cNvPr id="4" name="Diagram 3"/>
          <p:cNvGraphicFramePr/>
          <p:nvPr>
            <p:extLst>
              <p:ext uri="{D42A27DB-BD31-4B8C-83A1-F6EECF244321}">
                <p14:modId xmlns:p14="http://schemas.microsoft.com/office/powerpoint/2010/main" val="3445350571"/>
              </p:ext>
            </p:extLst>
          </p:nvPr>
        </p:nvGraphicFramePr>
        <p:xfrm>
          <a:off x="683568" y="1844824"/>
          <a:ext cx="7488832" cy="361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116632"/>
            <a:ext cx="6194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10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Formative Assessment</a:t>
            </a:r>
            <a:endParaRPr lang="en-GB"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6223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0"/>
            <a:ext cx="118903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9513" y="5661248"/>
            <a:ext cx="8369968" cy="97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7623" y="1414189"/>
            <a:ext cx="6767339" cy="5355312"/>
          </a:xfrm>
          <a:prstGeom prst="rect">
            <a:avLst/>
          </a:prstGeom>
          <a:noFill/>
        </p:spPr>
        <p:txBody>
          <a:bodyPr wrap="square" rtlCol="0">
            <a:spAutoFit/>
          </a:bodyPr>
          <a:lstStyle/>
          <a:p>
            <a:r>
              <a:rPr lang="en-GB" sz="2400" dirty="0" smtClean="0"/>
              <a:t>On-going, formative assessment has an enormous impact on pupil attainment and progress</a:t>
            </a:r>
            <a:r>
              <a:rPr lang="en-GB" sz="2400" dirty="0"/>
              <a:t>.</a:t>
            </a:r>
            <a:r>
              <a:rPr lang="en-GB" sz="2400" dirty="0" smtClean="0"/>
              <a:t> </a:t>
            </a:r>
          </a:p>
          <a:p>
            <a:endParaRPr lang="en-GB" sz="2400" dirty="0" smtClean="0"/>
          </a:p>
          <a:p>
            <a:r>
              <a:rPr lang="en-GB" sz="2400" dirty="0" smtClean="0"/>
              <a:t>At Darlinghurst school we expect high quality…</a:t>
            </a:r>
          </a:p>
          <a:p>
            <a:pPr marL="285750" indent="-285750">
              <a:buFont typeface="Arial" panose="020B0604020202020204" pitchFamily="34" charset="0"/>
              <a:buChar char="•"/>
            </a:pPr>
            <a:r>
              <a:rPr lang="en-GB" sz="2400" dirty="0"/>
              <a:t>w</a:t>
            </a:r>
            <a:r>
              <a:rPr lang="en-GB" sz="2400" dirty="0" smtClean="0"/>
              <a:t>ritten and verbal feedback </a:t>
            </a:r>
          </a:p>
          <a:p>
            <a:pPr marL="285750" indent="-285750">
              <a:buFont typeface="Arial" panose="020B0604020202020204" pitchFamily="34" charset="0"/>
              <a:buChar char="•"/>
            </a:pPr>
            <a:r>
              <a:rPr lang="en-GB" sz="2400" dirty="0" smtClean="0"/>
              <a:t>questioning to challenge/ clarify/deepen understanding</a:t>
            </a:r>
          </a:p>
          <a:p>
            <a:pPr marL="285750" indent="-285750">
              <a:buFont typeface="Arial" panose="020B0604020202020204" pitchFamily="34" charset="0"/>
              <a:buChar char="•"/>
            </a:pPr>
            <a:r>
              <a:rPr lang="en-GB" sz="2400" dirty="0"/>
              <a:t>s</a:t>
            </a:r>
            <a:r>
              <a:rPr lang="en-GB" sz="2400" dirty="0" smtClean="0"/>
              <a:t>ubject knowledge from our staff </a:t>
            </a:r>
          </a:p>
          <a:p>
            <a:pPr marL="285750" indent="-285750">
              <a:buFont typeface="Arial" panose="020B0604020202020204" pitchFamily="34" charset="0"/>
              <a:buChar char="•"/>
            </a:pPr>
            <a:r>
              <a:rPr lang="en-GB" sz="2400" dirty="0"/>
              <a:t>t</a:t>
            </a:r>
            <a:r>
              <a:rPr lang="en-GB" sz="2400" dirty="0" smtClean="0"/>
              <a:t>racking of attainment and progress against Age Related Expectations (ARE)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94346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Darlinghurst’s marking policy…</a:t>
            </a:r>
            <a:br>
              <a:rPr lang="en-GB" b="1" dirty="0" smtClean="0"/>
            </a:br>
            <a:r>
              <a:rPr lang="en-GB" b="1" dirty="0" smtClean="0"/>
              <a:t>Assess &gt; Plan &gt; Teach </a:t>
            </a:r>
            <a:endParaRPr lang="en-GB" b="1" dirty="0"/>
          </a:p>
        </p:txBody>
      </p:sp>
      <p:sp>
        <p:nvSpPr>
          <p:cNvPr id="3" name="Content Placeholder 2"/>
          <p:cNvSpPr>
            <a:spLocks noGrp="1"/>
          </p:cNvSpPr>
          <p:nvPr>
            <p:ph idx="1"/>
          </p:nvPr>
        </p:nvSpPr>
        <p:spPr>
          <a:xfrm>
            <a:off x="457200" y="1600201"/>
            <a:ext cx="8075240" cy="3845024"/>
          </a:xfrm>
        </p:spPr>
        <p:txBody>
          <a:bodyPr>
            <a:normAutofit fontScale="92500" lnSpcReduction="20000"/>
          </a:bodyPr>
          <a:lstStyle/>
          <a:p>
            <a:r>
              <a:rPr lang="en-GB" dirty="0" smtClean="0">
                <a:solidFill>
                  <a:srgbClr val="FF33CC"/>
                </a:solidFill>
              </a:rPr>
              <a:t>Tickled Pink</a:t>
            </a:r>
            <a:r>
              <a:rPr lang="en-GB" dirty="0"/>
              <a:t>:</a:t>
            </a:r>
            <a:r>
              <a:rPr lang="en-GB" dirty="0" smtClean="0"/>
              <a:t> identifies what a pupil has done well</a:t>
            </a:r>
          </a:p>
          <a:p>
            <a:r>
              <a:rPr lang="en-GB" dirty="0" smtClean="0">
                <a:solidFill>
                  <a:srgbClr val="00B050"/>
                </a:solidFill>
              </a:rPr>
              <a:t>Green for Growth</a:t>
            </a:r>
            <a:r>
              <a:rPr lang="en-GB" dirty="0" smtClean="0"/>
              <a:t>: identifies what a pupil needs to do to improve</a:t>
            </a:r>
          </a:p>
          <a:p>
            <a:pPr marL="0" indent="0">
              <a:buNone/>
            </a:pPr>
            <a:r>
              <a:rPr lang="en-GB" b="1" dirty="0" smtClean="0"/>
              <a:t>Then…</a:t>
            </a:r>
          </a:p>
          <a:p>
            <a:r>
              <a:rPr lang="en-GB" dirty="0" smtClean="0"/>
              <a:t>Evidence of visible signs of improvement that comes from the marking</a:t>
            </a:r>
          </a:p>
          <a:p>
            <a:pPr marL="0" indent="0">
              <a:buNone/>
            </a:pPr>
            <a:r>
              <a:rPr lang="en-GB" dirty="0" smtClean="0"/>
              <a:t>We feel it is invaluable to involve our pupils in this process.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29" y="5576440"/>
            <a:ext cx="82296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594" y="44078"/>
            <a:ext cx="1051670" cy="94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241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925" y="728700"/>
            <a:ext cx="7772400" cy="1440160"/>
          </a:xfrm>
        </p:spPr>
        <p:txBody>
          <a:bodyPr>
            <a:normAutofit fontScale="90000"/>
          </a:bodyPr>
          <a:lstStyle/>
          <a:p>
            <a:r>
              <a:rPr lang="en-GB" b="1" dirty="0"/>
              <a:t>Target Tracker – our in-school tracking system</a:t>
            </a:r>
            <a:r>
              <a:rPr lang="en-GB" dirty="0"/>
              <a:t/>
            </a:r>
            <a:br>
              <a:rPr lang="en-GB" dirty="0"/>
            </a:br>
            <a:endParaRPr lang="en-GB" dirty="0"/>
          </a:p>
        </p:txBody>
      </p:sp>
      <p:sp>
        <p:nvSpPr>
          <p:cNvPr id="3" name="Subtitle 2"/>
          <p:cNvSpPr>
            <a:spLocks noGrp="1"/>
          </p:cNvSpPr>
          <p:nvPr>
            <p:ph type="subTitle" idx="1"/>
          </p:nvPr>
        </p:nvSpPr>
        <p:spPr>
          <a:xfrm>
            <a:off x="489218" y="1769789"/>
            <a:ext cx="7989796" cy="3865984"/>
          </a:xfrm>
        </p:spPr>
        <p:txBody>
          <a:bodyPr>
            <a:normAutofit lnSpcReduction="10000"/>
          </a:bodyPr>
          <a:lstStyle/>
          <a:p>
            <a:pPr algn="l"/>
            <a:r>
              <a:rPr lang="en-GB" dirty="0" smtClean="0">
                <a:solidFill>
                  <a:schemeClr val="tx1"/>
                </a:solidFill>
              </a:rPr>
              <a:t>During PPA time staff assess against the new National Curriculum  ARE statements on TT for </a:t>
            </a:r>
            <a:r>
              <a:rPr lang="en-GB" b="1" dirty="0" smtClean="0">
                <a:solidFill>
                  <a:schemeClr val="tx1"/>
                </a:solidFill>
              </a:rPr>
              <a:t>every</a:t>
            </a:r>
            <a:r>
              <a:rPr lang="en-GB" dirty="0" smtClean="0">
                <a:solidFill>
                  <a:schemeClr val="tx1"/>
                </a:solidFill>
              </a:rPr>
              <a:t> child</a:t>
            </a:r>
          </a:p>
          <a:p>
            <a:pPr marL="457200" indent="-457200" algn="l">
              <a:buFont typeface="Arial" panose="020B0604020202020204" pitchFamily="34" charset="0"/>
              <a:buChar char="•"/>
            </a:pPr>
            <a:r>
              <a:rPr lang="en-GB" dirty="0" smtClean="0">
                <a:solidFill>
                  <a:schemeClr val="tx1"/>
                </a:solidFill>
              </a:rPr>
              <a:t>Conduct gap analysis</a:t>
            </a:r>
          </a:p>
          <a:p>
            <a:pPr marL="457200" indent="-457200" algn="l">
              <a:buFont typeface="Arial" panose="020B0604020202020204" pitchFamily="34" charset="0"/>
              <a:buChar char="•"/>
            </a:pPr>
            <a:r>
              <a:rPr lang="en-GB" dirty="0" smtClean="0">
                <a:solidFill>
                  <a:schemeClr val="tx1"/>
                </a:solidFill>
              </a:rPr>
              <a:t>Plan for challenge/intervention</a:t>
            </a:r>
          </a:p>
          <a:p>
            <a:pPr marL="457200" indent="-457200" algn="l">
              <a:buFont typeface="Arial" panose="020B0604020202020204" pitchFamily="34" charset="0"/>
              <a:buChar char="•"/>
            </a:pPr>
            <a:r>
              <a:rPr lang="en-GB" dirty="0" smtClean="0">
                <a:solidFill>
                  <a:schemeClr val="tx1"/>
                </a:solidFill>
              </a:rPr>
              <a:t>Check curriculum coverage</a:t>
            </a:r>
          </a:p>
          <a:p>
            <a:pPr marL="457200" indent="-457200" algn="l">
              <a:buFont typeface="Arial" panose="020B0604020202020204" pitchFamily="34" charset="0"/>
              <a:buChar char="•"/>
            </a:pPr>
            <a:r>
              <a:rPr lang="en-GB" dirty="0" smtClean="0">
                <a:solidFill>
                  <a:schemeClr val="tx1"/>
                </a:solidFill>
              </a:rPr>
              <a:t>Track pupils individually</a:t>
            </a: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endParaRPr lang="en-GB" dirty="0" smtClean="0">
              <a:solidFill>
                <a:schemeClr val="tx1"/>
              </a:solidFill>
            </a:endParaRPr>
          </a:p>
          <a:p>
            <a:pPr algn="l"/>
            <a:endParaRPr lang="en-GB"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16632"/>
            <a:ext cx="1189292" cy="107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61941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Logo\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57154"/>
            <a:ext cx="9144000" cy="14088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arget tracker"/>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131758"/>
            <a:ext cx="662558" cy="6380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746036"/>
            <a:ext cx="2470280" cy="276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83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Assessment arrangements for EYFS</a:t>
            </a:r>
            <a:endParaRPr lang="en-GB" dirty="0"/>
          </a:p>
        </p:txBody>
      </p:sp>
      <p:sp>
        <p:nvSpPr>
          <p:cNvPr id="3" name="Content Placeholder 2"/>
          <p:cNvSpPr>
            <a:spLocks noGrp="1"/>
          </p:cNvSpPr>
          <p:nvPr>
            <p:ph idx="1"/>
          </p:nvPr>
        </p:nvSpPr>
        <p:spPr>
          <a:xfrm>
            <a:off x="457200" y="1600200"/>
            <a:ext cx="8229600" cy="4565104"/>
          </a:xfrm>
        </p:spPr>
        <p:txBody>
          <a:bodyPr>
            <a:normAutofit fontScale="77500" lnSpcReduction="20000"/>
          </a:bodyPr>
          <a:lstStyle/>
          <a:p>
            <a:r>
              <a:rPr lang="en-GB" dirty="0" smtClean="0"/>
              <a:t>Tapestry </a:t>
            </a:r>
            <a:r>
              <a:rPr lang="en-GB" dirty="0" smtClean="0">
                <a:solidFill>
                  <a:srgbClr val="00B050"/>
                </a:solidFill>
              </a:rPr>
              <a:t>(on-line I-Pad app documenting a pupil’s Early Learning Journey )</a:t>
            </a:r>
          </a:p>
          <a:p>
            <a:pPr>
              <a:buFont typeface="Arial" charset="0"/>
              <a:buChar char="•"/>
            </a:pPr>
            <a:r>
              <a:rPr lang="en-GB" dirty="0" smtClean="0"/>
              <a:t>7 Areas of Learning from ‘Development Matters’ </a:t>
            </a:r>
          </a:p>
          <a:p>
            <a:r>
              <a:rPr lang="en-GB" dirty="0"/>
              <a:t>EYFS </a:t>
            </a:r>
            <a:r>
              <a:rPr lang="en-GB" dirty="0" smtClean="0"/>
              <a:t>Profile: Early </a:t>
            </a:r>
            <a:r>
              <a:rPr lang="en-GB" dirty="0"/>
              <a:t>learning goals, which summarise the knowledge, skills and understanding that all young children should have gained by the end of the Reception </a:t>
            </a:r>
            <a:r>
              <a:rPr lang="en-GB" dirty="0" smtClean="0"/>
              <a:t>year and their readiness for Year 1 </a:t>
            </a:r>
          </a:p>
          <a:p>
            <a:pPr marL="0" indent="0">
              <a:buNone/>
            </a:pPr>
            <a:r>
              <a:rPr lang="en-GB" dirty="0"/>
              <a:t> </a:t>
            </a:r>
            <a:r>
              <a:rPr lang="en-GB" dirty="0" smtClean="0"/>
              <a:t>    (See Development Matters Example)</a:t>
            </a:r>
          </a:p>
          <a:p>
            <a:pPr marL="0" indent="0">
              <a:buNone/>
            </a:pPr>
            <a:endParaRPr lang="en-GB" dirty="0" smtClean="0"/>
          </a:p>
          <a:p>
            <a:endParaRPr lang="en-GB" dirty="0"/>
          </a:p>
          <a:p>
            <a:pPr>
              <a:buFont typeface="Arial" charset="0"/>
              <a:buChar char="•"/>
            </a:pPr>
            <a:endParaRPr lang="en-GB" dirty="0" smtClean="0"/>
          </a:p>
          <a:p>
            <a:pPr marL="0" indent="0">
              <a:buNone/>
            </a:pPr>
            <a:r>
              <a:rPr lang="en-GB" dirty="0" smtClean="0"/>
              <a:t> </a:t>
            </a:r>
            <a:endParaRPr lang="en-GB" dirty="0"/>
          </a:p>
        </p:txBody>
      </p:sp>
      <p:pic>
        <p:nvPicPr>
          <p:cNvPr id="1029" name="Picture 5" descr="Tapestry Observation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327617"/>
            <a:ext cx="3529236" cy="211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95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1783</TotalTime>
  <Words>710</Words>
  <Application>Microsoft Office PowerPoint</Application>
  <PresentationFormat>On-screen Show (4:3)</PresentationFormat>
  <Paragraphs>104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Powerpoint Template</vt:lpstr>
      <vt:lpstr>Parent Forum Workshop  March 2017 Age Related Expectations</vt:lpstr>
      <vt:lpstr>My role at Darlinghurst School</vt:lpstr>
      <vt:lpstr>Aims of this session</vt:lpstr>
      <vt:lpstr>What does assessment mean?</vt:lpstr>
      <vt:lpstr>Primary Assessment</vt:lpstr>
      <vt:lpstr>Formative Assessment</vt:lpstr>
      <vt:lpstr>Darlinghurst’s marking policy… Assess &gt; Plan &gt; Teach </vt:lpstr>
      <vt:lpstr>Target Tracker – our in-school tracking system </vt:lpstr>
      <vt:lpstr>Assessment arrangements for EYFS</vt:lpstr>
      <vt:lpstr>Summative assessments</vt:lpstr>
      <vt:lpstr>    (Source: kieranearley.co.uk)  </vt:lpstr>
      <vt:lpstr>Summative Assessment on Target Tracker</vt:lpstr>
      <vt:lpstr>Attainment Grades</vt:lpstr>
      <vt:lpstr>Cycle of moderation</vt:lpstr>
      <vt:lpstr>Reporting to parents</vt:lpstr>
      <vt:lpstr>Have the needs of my audience been met?</vt:lpstr>
      <vt:lpstr>The End</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Amran</dc:creator>
  <cp:lastModifiedBy>Charlotte Smith</cp:lastModifiedBy>
  <cp:revision>71</cp:revision>
  <dcterms:created xsi:type="dcterms:W3CDTF">2016-02-09T11:01:00Z</dcterms:created>
  <dcterms:modified xsi:type="dcterms:W3CDTF">2017-04-28T10:31:20Z</dcterms:modified>
</cp:coreProperties>
</file>