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9" r:id="rId9"/>
    <p:sldId id="262" r:id="rId10"/>
    <p:sldId id="270" r:id="rId11"/>
    <p:sldId id="263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http://www.google.co.uk/url?sa=i&amp;rct=j&amp;q=&amp;esrc=s&amp;source=images&amp;cd=&amp;cad=rja&amp;uact=8&amp;ved=0ahUKEwiY4sKK8L3TAhVEK8AKHS95AUIQjRwIBw&amp;url=http://www.netanimations.net/Moving_Animated_Question_Marks_And_Exclamation_Point_Gif_Animations.htm&amp;psig=AFQjCNEqSIDhQ6z60eZ16AkZKTN00RyWKg&amp;ust=1493150172058416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6000" u="sng" dirty="0">
                <a:latin typeface="Century Gothic" panose="020B0502020202020204" pitchFamily="34" charset="0"/>
              </a:rPr>
              <a:t>Key Stage 1 National Curriculum Assessments</a:t>
            </a:r>
            <a:br>
              <a:rPr lang="en-GB" altLang="en-US" sz="6000" u="sng" dirty="0">
                <a:latin typeface="Century Gothic" panose="020B0502020202020204" pitchFamily="34" charset="0"/>
              </a:rPr>
            </a:b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838200"/>
          </a:xfrm>
        </p:spPr>
        <p:txBody>
          <a:bodyPr/>
          <a:lstStyle/>
          <a:p>
            <a:r>
              <a:rPr lang="en-GB" altLang="en-US" dirty="0">
                <a:latin typeface="Century Gothic" panose="020B0502020202020204" pitchFamily="34" charset="0"/>
              </a:rPr>
              <a:t>Wednesday 26</a:t>
            </a:r>
            <a:r>
              <a:rPr lang="en-GB" altLang="en-US" baseline="30000" dirty="0">
                <a:latin typeface="Century Gothic" panose="020B0502020202020204" pitchFamily="34" charset="0"/>
              </a:rPr>
              <a:t>th</a:t>
            </a:r>
            <a:r>
              <a:rPr lang="en-GB" altLang="en-US" dirty="0">
                <a:latin typeface="Century Gothic" panose="020B0502020202020204" pitchFamily="34" charset="0"/>
              </a:rPr>
              <a:t> April 2017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628" y="533401"/>
            <a:ext cx="7093572" cy="761999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endParaRPr lang="en-GB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Maths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484" y="1715734"/>
            <a:ext cx="82817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Children will sit two tests</a:t>
            </a:r>
            <a:r>
              <a:rPr lang="en-GB" sz="2800" dirty="0" smtClean="0">
                <a:latin typeface="Century Gothic" panose="020B0502020202020204" pitchFamily="34" charset="0"/>
              </a:rPr>
              <a:t>: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• Paper 1 is for arithmetic. It covers </a:t>
            </a:r>
            <a:r>
              <a:rPr lang="en-GB" sz="2800" dirty="0" smtClean="0">
                <a:latin typeface="Century Gothic" panose="020B0502020202020204" pitchFamily="34" charset="0"/>
              </a:rPr>
              <a:t>calculation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smtClean="0">
                <a:latin typeface="Century Gothic" panose="020B0502020202020204" pitchFamily="34" charset="0"/>
              </a:rPr>
              <a:t>  methods </a:t>
            </a:r>
            <a:r>
              <a:rPr lang="en-GB" sz="2800" dirty="0">
                <a:latin typeface="Century Gothic" panose="020B0502020202020204" pitchFamily="34" charset="0"/>
              </a:rPr>
              <a:t>for all operations</a:t>
            </a:r>
            <a:r>
              <a:rPr lang="en-GB" sz="2800" dirty="0" smtClean="0">
                <a:latin typeface="Century Gothic" panose="020B0502020202020204" pitchFamily="34" charset="0"/>
              </a:rPr>
              <a:t>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• Paper 2 covers problem solving, </a:t>
            </a:r>
            <a:r>
              <a:rPr lang="en-GB" sz="2800" dirty="0" smtClean="0">
                <a:latin typeface="Century Gothic" panose="020B0502020202020204" pitchFamily="34" charset="0"/>
              </a:rPr>
              <a:t>reasoning    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smtClean="0">
                <a:latin typeface="Century Gothic" panose="020B0502020202020204" pitchFamily="34" charset="0"/>
              </a:rPr>
              <a:t>  and mathematical </a:t>
            </a:r>
            <a:r>
              <a:rPr lang="en-GB" sz="2800" dirty="0">
                <a:latin typeface="Century Gothic" panose="020B0502020202020204" pitchFamily="34" charset="0"/>
              </a:rPr>
              <a:t>fluency. </a:t>
            </a:r>
          </a:p>
        </p:txBody>
      </p:sp>
    </p:spTree>
    <p:extLst>
      <p:ext uri="{BB962C8B-B14F-4D97-AF65-F5344CB8AC3E}">
        <p14:creationId xmlns:p14="http://schemas.microsoft.com/office/powerpoint/2010/main" val="42050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628" y="533401"/>
            <a:ext cx="7093572" cy="761999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endParaRPr lang="en-GB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452563"/>
            <a:ext cx="60769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57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Sample Spelling Punctuation and Grammar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7772400" cy="654590"/>
          </a:xfr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Example: Maths paper 1, Arithmetic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13219"/>
          <a:stretch/>
        </p:blipFill>
        <p:spPr bwMode="auto">
          <a:xfrm>
            <a:off x="1906742" y="1187990"/>
            <a:ext cx="5330516" cy="42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2"/>
            <a:ext cx="7772400" cy="37781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Sample Maths Paper 2 Reasoning</a:t>
            </a:r>
            <a:endParaRPr lang="en-GB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10969" r="13300" b="14885"/>
          <a:stretch/>
        </p:blipFill>
        <p:spPr bwMode="auto">
          <a:xfrm>
            <a:off x="2447426" y="1008402"/>
            <a:ext cx="4201701" cy="44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5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How to help your child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56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indent="-160338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First and foremost, support and reassure your child that there is nothing to worry about and that they should always just try their best. Praise and encourage!</a:t>
            </a:r>
          </a:p>
          <a:p>
            <a:pPr indent="-160338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indent="-160338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Ensure your child has the best possible attendance at school.</a:t>
            </a:r>
          </a:p>
          <a:p>
            <a:pPr indent="-160338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indent="-160338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Support your child with any homework tasks.</a:t>
            </a:r>
          </a:p>
          <a:p>
            <a:pPr indent="-160338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indent="-160338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Reading, spelling and arithmetic (e.g. times tables) are always good to practise.</a:t>
            </a:r>
          </a:p>
          <a:p>
            <a:pPr indent="-160338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indent="-160338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Talk to your child about what they have learnt at school and what book(s) they are reading (the character, the plot, their opinion).</a:t>
            </a:r>
          </a:p>
          <a:p>
            <a:pPr indent="-160338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indent="-160338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Make sure your child has a good sleep and healthy breakfast every morning!</a:t>
            </a:r>
          </a:p>
          <a:p>
            <a:endParaRPr lang="en-GB" dirty="0"/>
          </a:p>
        </p:txBody>
      </p:sp>
      <p:pic>
        <p:nvPicPr>
          <p:cNvPr id="4" name="Picture 5" descr="N:\Logo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2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6632"/>
            <a:ext cx="1072660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5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Questions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5" descr="N:\Logo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2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6632"/>
            <a:ext cx="1072660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 descr="Image result for question mark animation">
            <a:hlinkClick r:id="rId5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35258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810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If we are unable to answer your questions today, please fill in one of the question sheets provided and an email address on which we can contact you on. Thank you.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178767"/>
          </a:xfrm>
        </p:spPr>
        <p:txBody>
          <a:bodyPr>
            <a:normAutofit/>
          </a:bodyPr>
          <a:lstStyle/>
          <a:p>
            <a:r>
              <a:rPr lang="en-GB" u="sng" dirty="0" smtClean="0"/>
              <a:t>Outline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570" y="1705794"/>
            <a:ext cx="8257630" cy="3628206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SATs?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An outline of the tasks and 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tests, including </a:t>
            </a:r>
          </a:p>
          <a:p>
            <a:pPr algn="l">
              <a:defRPr/>
            </a:pP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examples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Teacher 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What you can do to help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Q&amp;A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628" y="533401"/>
            <a:ext cx="7245972" cy="1172394"/>
          </a:xfrm>
        </p:spPr>
        <p:txBody>
          <a:bodyPr>
            <a:normAutofit/>
          </a:bodyPr>
          <a:lstStyle/>
          <a:p>
            <a:r>
              <a:rPr lang="en-GB" altLang="en-US" b="1" u="sng" dirty="0">
                <a:latin typeface="Century Gothic" panose="020B0502020202020204" pitchFamily="34" charset="0"/>
              </a:rPr>
              <a:t>What are SATs?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924800" cy="3352800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The school is required to administer SATs 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throughout  May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, and all schools in England will be carrying out 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SATs at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this time. </a:t>
            </a:r>
            <a:endParaRPr lang="en-GB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Font typeface="Arial" charset="0"/>
              <a:buChar char="•"/>
            </a:pPr>
            <a:endParaRPr lang="en-GB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SATS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are a series of tests taken by 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all Year Two children and if a child is absent they will complete the test on their return.</a:t>
            </a:r>
          </a:p>
          <a:p>
            <a:pPr marL="457200" indent="-457200" algn="l">
              <a:buFont typeface="Arial" charset="0"/>
              <a:buChar char="•"/>
            </a:pP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Children are assessed in the following:</a:t>
            </a:r>
            <a:b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Reading</a:t>
            </a:r>
            <a:b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Mathematics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SPAG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(punctuation and grammar)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628" y="533401"/>
            <a:ext cx="7245972" cy="1172394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Teacher Assessment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924800" cy="33528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In KS1 the emphasis is on teacher assessment. Although the tests support teachers’ judgements, assessments are based on a child’s performance throughout the academic year. </a:t>
            </a:r>
            <a:b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Children will not know that they are taking SATs. We do not use this term and refer instead to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special challenges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or booklets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• Children are given time to complete as much of the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paper   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as possible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(no constraints &amp; breaks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algn="l"/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l"/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2"/>
            <a:ext cx="7772400" cy="606412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Century Gothic" panose="020B0502020202020204" pitchFamily="34" charset="0"/>
              </a:rPr>
              <a:t>Reading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570" y="922094"/>
            <a:ext cx="8257629" cy="4545941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Reading Test consists of two separate papers: </a:t>
            </a: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•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Paper 1 – Contains a variety of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short texts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with questions. </a:t>
            </a: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•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Paper 2 – Contains a separate reading booklet. </a:t>
            </a: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Children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will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write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their answers to questions about the passage </a:t>
            </a: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in a separate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booklet. </a:t>
            </a: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•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texts will cover a range of poetry, fiction and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non-fiction.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•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Questions are designed to assess the comprehension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understanding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of a child’s reading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58688" cy="79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16633"/>
            <a:ext cx="996460" cy="7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628" y="457201"/>
            <a:ext cx="7169772" cy="60959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Sample Reading Paper 1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628" y="1705794"/>
            <a:ext cx="7495386" cy="3323406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5794"/>
            <a:ext cx="8363272" cy="37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628" y="304802"/>
            <a:ext cx="6900740" cy="88319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Sample Reading Paper 2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628" y="1524000"/>
            <a:ext cx="7322172" cy="3733800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6633"/>
            <a:ext cx="1072660" cy="8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79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1"/>
            <a:ext cx="8229600" cy="446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628" y="457201"/>
            <a:ext cx="7169772" cy="60959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Spelling Punctuation and Grammar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628" y="1705794"/>
            <a:ext cx="7495386" cy="3323406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6043" y="1981200"/>
            <a:ext cx="73397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This </a:t>
            </a:r>
            <a:r>
              <a:rPr lang="en-GB" sz="2800" dirty="0">
                <a:latin typeface="Century Gothic" panose="020B0502020202020204" pitchFamily="34" charset="0"/>
              </a:rPr>
              <a:t>test consists of two separate papers: 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endParaRPr lang="en-GB" sz="2800" dirty="0" smtClean="0">
              <a:latin typeface="Century Gothic" panose="020B0502020202020204" pitchFamily="34" charset="0"/>
            </a:endParaRPr>
          </a:p>
          <a:p>
            <a:r>
              <a:rPr lang="en-GB" sz="2800" dirty="0" smtClean="0">
                <a:latin typeface="Century Gothic" panose="020B0502020202020204" pitchFamily="34" charset="0"/>
              </a:rPr>
              <a:t>• </a:t>
            </a:r>
            <a:r>
              <a:rPr lang="en-GB" sz="2800" dirty="0">
                <a:latin typeface="Century Gothic" panose="020B0502020202020204" pitchFamily="34" charset="0"/>
              </a:rPr>
              <a:t>Paper 1: spelling (20 marks). 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endParaRPr lang="en-GB" sz="2800" dirty="0" smtClean="0">
              <a:latin typeface="Century Gothic" panose="020B0502020202020204" pitchFamily="34" charset="0"/>
            </a:endParaRPr>
          </a:p>
          <a:p>
            <a:r>
              <a:rPr lang="en-GB" sz="2800" dirty="0" smtClean="0">
                <a:latin typeface="Century Gothic" panose="020B0502020202020204" pitchFamily="34" charset="0"/>
              </a:rPr>
              <a:t>• </a:t>
            </a:r>
            <a:r>
              <a:rPr lang="en-GB" sz="2800" dirty="0">
                <a:latin typeface="Century Gothic" panose="020B0502020202020204" pitchFamily="34" charset="0"/>
              </a:rPr>
              <a:t>Paper 2: questions (20 marks</a:t>
            </a:r>
            <a:r>
              <a:rPr lang="en-GB" sz="2800" dirty="0" smtClean="0">
                <a:latin typeface="Century Gothic" panose="020B0502020202020204" pitchFamily="34" charset="0"/>
              </a:rPr>
              <a:t>).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11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172393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628" y="1524000"/>
            <a:ext cx="7544049" cy="3933154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9292" cy="1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4116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Logo\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154"/>
            <a:ext cx="9144000" cy="14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457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Sample Spelling Punctuation and Grammar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457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Key Stage 1 National Curriculum Assessments </vt:lpstr>
      <vt:lpstr>Outline</vt:lpstr>
      <vt:lpstr>What are SATs?</vt:lpstr>
      <vt:lpstr>Teacher Assessment</vt:lpstr>
      <vt:lpstr>Reading</vt:lpstr>
      <vt:lpstr>Sample Reading Paper 1</vt:lpstr>
      <vt:lpstr>Sample Reading Paper 2</vt:lpstr>
      <vt:lpstr>Spelling Punctuation and Grammar</vt:lpstr>
      <vt:lpstr> </vt:lpstr>
      <vt:lpstr> </vt:lpstr>
      <vt:lpstr> </vt:lpstr>
      <vt:lpstr>Example: Maths paper 1, Arithmetic</vt:lpstr>
      <vt:lpstr>Sample Maths Paper 2 Reasoning</vt:lpstr>
      <vt:lpstr>How to help your child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Amran</dc:creator>
  <cp:lastModifiedBy>Charlotte Smith</cp:lastModifiedBy>
  <cp:revision>31</cp:revision>
  <dcterms:created xsi:type="dcterms:W3CDTF">2006-08-16T00:00:00Z</dcterms:created>
  <dcterms:modified xsi:type="dcterms:W3CDTF">2017-04-27T10:23:58Z</dcterms:modified>
</cp:coreProperties>
</file>